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4.jpg" ContentType="image/jpg"/>
  <Override PartName="/ppt/media/image35.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64.jpg" ContentType="image/jpg"/>
  <Override PartName="/ppt/media/image65.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3" r:id="rId3"/>
    <p:sldId id="270" r:id="rId4"/>
    <p:sldId id="257" r:id="rId5"/>
    <p:sldId id="258" r:id="rId6"/>
    <p:sldId id="259" r:id="rId7"/>
    <p:sldId id="266" r:id="rId8"/>
    <p:sldId id="260" r:id="rId9"/>
    <p:sldId id="261" r:id="rId10"/>
    <p:sldId id="262" r:id="rId11"/>
    <p:sldId id="274" r:id="rId12"/>
    <p:sldId id="273" r:id="rId13"/>
    <p:sldId id="276" r:id="rId14"/>
    <p:sldId id="275" r:id="rId15"/>
    <p:sldId id="278" r:id="rId16"/>
    <p:sldId id="264" r:id="rId17"/>
    <p:sldId id="269" r:id="rId18"/>
    <p:sldId id="265" r:id="rId19"/>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B95"/>
    <a:srgbClr val="000000"/>
    <a:srgbClr val="86B5E0"/>
    <a:srgbClr val="001932"/>
    <a:srgbClr val="00152A"/>
    <a:srgbClr val="216A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3447" autoAdjust="0"/>
  </p:normalViewPr>
  <p:slideViewPr>
    <p:cSldViewPr snapToGrid="0">
      <p:cViewPr varScale="1">
        <p:scale>
          <a:sx n="82" d="100"/>
          <a:sy n="82" d="100"/>
        </p:scale>
        <p:origin x="984"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CEA6B-85F1-4413-9286-5C5AF1039912}" type="datetimeFigureOut">
              <a:rPr lang="en-PK" smtClean="0"/>
              <a:t>04/24/2024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B4A85-0D4D-4476-8E2B-1CCACBD09E25}" type="slidenum">
              <a:rPr lang="en-PK" smtClean="0"/>
              <a:t>‹#›</a:t>
            </a:fld>
            <a:endParaRPr lang="en-PK"/>
          </a:p>
        </p:txBody>
      </p:sp>
    </p:spTree>
    <p:extLst>
      <p:ext uri="{BB962C8B-B14F-4D97-AF65-F5344CB8AC3E}">
        <p14:creationId xmlns:p14="http://schemas.microsoft.com/office/powerpoint/2010/main" val="188079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2</a:t>
            </a:fld>
            <a:endParaRPr lang="en-PK"/>
          </a:p>
        </p:txBody>
      </p:sp>
    </p:spTree>
    <p:extLst>
      <p:ext uri="{BB962C8B-B14F-4D97-AF65-F5344CB8AC3E}">
        <p14:creationId xmlns:p14="http://schemas.microsoft.com/office/powerpoint/2010/main" val="232700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13</a:t>
            </a:fld>
            <a:endParaRPr lang="en-PK"/>
          </a:p>
        </p:txBody>
      </p:sp>
    </p:spTree>
    <p:extLst>
      <p:ext uri="{BB962C8B-B14F-4D97-AF65-F5344CB8AC3E}">
        <p14:creationId xmlns:p14="http://schemas.microsoft.com/office/powerpoint/2010/main" val="3160677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14</a:t>
            </a:fld>
            <a:endParaRPr lang="en-PK"/>
          </a:p>
        </p:txBody>
      </p:sp>
    </p:spTree>
    <p:extLst>
      <p:ext uri="{BB962C8B-B14F-4D97-AF65-F5344CB8AC3E}">
        <p14:creationId xmlns:p14="http://schemas.microsoft.com/office/powerpoint/2010/main" val="99497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15</a:t>
            </a:fld>
            <a:endParaRPr lang="en-PK"/>
          </a:p>
        </p:txBody>
      </p:sp>
    </p:spTree>
    <p:extLst>
      <p:ext uri="{BB962C8B-B14F-4D97-AF65-F5344CB8AC3E}">
        <p14:creationId xmlns:p14="http://schemas.microsoft.com/office/powerpoint/2010/main" val="57390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16</a:t>
            </a:fld>
            <a:endParaRPr lang="en-PK"/>
          </a:p>
        </p:txBody>
      </p:sp>
    </p:spTree>
    <p:extLst>
      <p:ext uri="{BB962C8B-B14F-4D97-AF65-F5344CB8AC3E}">
        <p14:creationId xmlns:p14="http://schemas.microsoft.com/office/powerpoint/2010/main" val="1130180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17</a:t>
            </a:fld>
            <a:endParaRPr lang="en-PK"/>
          </a:p>
        </p:txBody>
      </p:sp>
    </p:spTree>
    <p:extLst>
      <p:ext uri="{BB962C8B-B14F-4D97-AF65-F5344CB8AC3E}">
        <p14:creationId xmlns:p14="http://schemas.microsoft.com/office/powerpoint/2010/main" val="188722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B4A85-0D4D-4476-8E2B-1CCACBD09E25}" type="slidenum">
              <a:rPr lang="en-PK" smtClean="0"/>
              <a:t>4</a:t>
            </a:fld>
            <a:endParaRPr lang="en-PK"/>
          </a:p>
        </p:txBody>
      </p:sp>
    </p:spTree>
    <p:extLst>
      <p:ext uri="{BB962C8B-B14F-4D97-AF65-F5344CB8AC3E}">
        <p14:creationId xmlns:p14="http://schemas.microsoft.com/office/powerpoint/2010/main" val="369351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6</a:t>
            </a:fld>
            <a:endParaRPr lang="en-PK"/>
          </a:p>
        </p:txBody>
      </p:sp>
    </p:spTree>
    <p:extLst>
      <p:ext uri="{BB962C8B-B14F-4D97-AF65-F5344CB8AC3E}">
        <p14:creationId xmlns:p14="http://schemas.microsoft.com/office/powerpoint/2010/main" val="222108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7</a:t>
            </a:fld>
            <a:endParaRPr lang="en-PK"/>
          </a:p>
        </p:txBody>
      </p:sp>
    </p:spTree>
    <p:extLst>
      <p:ext uri="{BB962C8B-B14F-4D97-AF65-F5344CB8AC3E}">
        <p14:creationId xmlns:p14="http://schemas.microsoft.com/office/powerpoint/2010/main" val="2058919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8</a:t>
            </a:fld>
            <a:endParaRPr lang="en-PK"/>
          </a:p>
        </p:txBody>
      </p:sp>
    </p:spTree>
    <p:extLst>
      <p:ext uri="{BB962C8B-B14F-4D97-AF65-F5344CB8AC3E}">
        <p14:creationId xmlns:p14="http://schemas.microsoft.com/office/powerpoint/2010/main" val="714175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9</a:t>
            </a:fld>
            <a:endParaRPr lang="en-PK"/>
          </a:p>
        </p:txBody>
      </p:sp>
    </p:spTree>
    <p:extLst>
      <p:ext uri="{BB962C8B-B14F-4D97-AF65-F5344CB8AC3E}">
        <p14:creationId xmlns:p14="http://schemas.microsoft.com/office/powerpoint/2010/main" val="234520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10</a:t>
            </a:fld>
            <a:endParaRPr lang="en-PK"/>
          </a:p>
        </p:txBody>
      </p:sp>
    </p:spTree>
    <p:extLst>
      <p:ext uri="{BB962C8B-B14F-4D97-AF65-F5344CB8AC3E}">
        <p14:creationId xmlns:p14="http://schemas.microsoft.com/office/powerpoint/2010/main" val="205891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11</a:t>
            </a:fld>
            <a:endParaRPr lang="en-PK"/>
          </a:p>
        </p:txBody>
      </p:sp>
    </p:spTree>
    <p:extLst>
      <p:ext uri="{BB962C8B-B14F-4D97-AF65-F5344CB8AC3E}">
        <p14:creationId xmlns:p14="http://schemas.microsoft.com/office/powerpoint/2010/main" val="28877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84B4A85-0D4D-4476-8E2B-1CCACBD09E25}" type="slidenum">
              <a:rPr lang="en-PK" smtClean="0"/>
              <a:t>12</a:t>
            </a:fld>
            <a:endParaRPr lang="en-PK"/>
          </a:p>
        </p:txBody>
      </p:sp>
    </p:spTree>
    <p:extLst>
      <p:ext uri="{BB962C8B-B14F-4D97-AF65-F5344CB8AC3E}">
        <p14:creationId xmlns:p14="http://schemas.microsoft.com/office/powerpoint/2010/main" val="544551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BA4D-C737-4AA2-8311-D0448AFEA5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B57CE3FF-00CA-4B68-9C9F-3C1EE350A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FE5B609D-08D3-439E-BC46-6D3CE509EC6E}"/>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5" name="Footer Placeholder 4">
            <a:extLst>
              <a:ext uri="{FF2B5EF4-FFF2-40B4-BE49-F238E27FC236}">
                <a16:creationId xmlns:a16="http://schemas.microsoft.com/office/drawing/2014/main" id="{4498C661-93C8-4497-B740-1B30D3F7A92C}"/>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6AB20CB0-EFAF-4691-BCA9-F209A5C41055}"/>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98434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3D44-EB7B-4D0C-8060-A4B59CFE919F}"/>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B0922288-35BD-4BC9-A9A1-59F8E06342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663FA8B5-1DD1-4284-9593-056CF8128F8C}"/>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5" name="Footer Placeholder 4">
            <a:extLst>
              <a:ext uri="{FF2B5EF4-FFF2-40B4-BE49-F238E27FC236}">
                <a16:creationId xmlns:a16="http://schemas.microsoft.com/office/drawing/2014/main" id="{EB0B3EEB-BC01-478A-9216-B80E44DC3A9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9824020B-8464-49CE-A362-3F8117879DEE}"/>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370191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8858EB-7D6D-4222-940C-189AF92408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F0DEC191-D480-46B6-B7E1-B94AFA0374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9809FE60-C73E-43F7-957D-0820403983AA}"/>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5" name="Footer Placeholder 4">
            <a:extLst>
              <a:ext uri="{FF2B5EF4-FFF2-40B4-BE49-F238E27FC236}">
                <a16:creationId xmlns:a16="http://schemas.microsoft.com/office/drawing/2014/main" id="{E3728AB2-07B3-4DD8-BE4C-1A863E79CE42}"/>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DD4FA983-6C60-4AD3-A0E3-707A419E7339}"/>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337746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C696-F532-4A9A-B520-FFC07781DC23}"/>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2D348EF4-34FB-4C4D-9F1F-46BB7BABF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E8704787-4EFE-4BCE-B4B0-A8D458C6AFDB}"/>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5" name="Footer Placeholder 4">
            <a:extLst>
              <a:ext uri="{FF2B5EF4-FFF2-40B4-BE49-F238E27FC236}">
                <a16:creationId xmlns:a16="http://schemas.microsoft.com/office/drawing/2014/main" id="{6554B125-2A10-4D93-9377-513EA6094181}"/>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5AAD7B7-A3CE-4559-B396-A762D397B4F4}"/>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326198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C330-B4B7-46C0-94CA-10EFD50982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BA1E3056-550B-41B0-BCCD-4A4D8E39F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B82AF7-891E-44CC-BCFA-5A270761ABCE}"/>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5" name="Footer Placeholder 4">
            <a:extLst>
              <a:ext uri="{FF2B5EF4-FFF2-40B4-BE49-F238E27FC236}">
                <a16:creationId xmlns:a16="http://schemas.microsoft.com/office/drawing/2014/main" id="{63F4EC81-74E0-40E6-AA76-022E41B7E36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92982C5C-9E07-46A1-8A42-CDA041043D3F}"/>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223459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4DD1-6C7A-4A38-B2B6-85A70265F701}"/>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AFE5F652-994A-4D04-AFDF-8F44D6EF57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51B9B6B5-C69D-4071-983F-594F2BDC463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D01473B0-B2B5-4F65-9097-E28A74D3DBBC}"/>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6" name="Footer Placeholder 5">
            <a:extLst>
              <a:ext uri="{FF2B5EF4-FFF2-40B4-BE49-F238E27FC236}">
                <a16:creationId xmlns:a16="http://schemas.microsoft.com/office/drawing/2014/main" id="{6D1FD329-5D26-4D39-B5B7-F3F2A8D45E7A}"/>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176D344F-2942-4D8A-B56D-DF5B6EFAACE8}"/>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79090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3416C-E1F7-4A6F-8C6F-CAD4C6F996FC}"/>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DB74B5E5-BED7-463E-AF13-24E0D1688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6B3EAD-F717-4122-AB4A-27BBC3C2FC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519CA8C5-E21C-4056-A213-7D03A99B1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CC51FF-BF18-4F2F-ABB2-F273D24750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01EB03A4-6B78-447A-BE50-80ABD0DF9385}"/>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8" name="Footer Placeholder 7">
            <a:extLst>
              <a:ext uri="{FF2B5EF4-FFF2-40B4-BE49-F238E27FC236}">
                <a16:creationId xmlns:a16="http://schemas.microsoft.com/office/drawing/2014/main" id="{79E3F00A-2F77-4EED-B9E9-E907A8C5AD1D}"/>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66BA5A1D-6B37-4ADF-9D91-1001875DF32A}"/>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264054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CFFB3-92B8-45C3-BC28-92D5A810CD87}"/>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8309D84D-3FFC-4143-BBD6-ACFCFF6AB448}"/>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4" name="Footer Placeholder 3">
            <a:extLst>
              <a:ext uri="{FF2B5EF4-FFF2-40B4-BE49-F238E27FC236}">
                <a16:creationId xmlns:a16="http://schemas.microsoft.com/office/drawing/2014/main" id="{BD00485F-8F25-4C1B-A9D5-1355A7650065}"/>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F5D0CCBB-CFC6-436A-ACDC-8B1A7C1A0444}"/>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248312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47941-C885-48B7-850B-E385D2648061}"/>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3" name="Footer Placeholder 2">
            <a:extLst>
              <a:ext uri="{FF2B5EF4-FFF2-40B4-BE49-F238E27FC236}">
                <a16:creationId xmlns:a16="http://schemas.microsoft.com/office/drawing/2014/main" id="{BBB9CD5B-D558-48CE-9A5C-8656ED47339D}"/>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62F32D49-AB6C-4673-8BF2-E72CE3C0E5CD}"/>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253290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31AB-4EA0-4BD2-A117-C5CA0E6B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8C5C7B27-82B7-4C8F-8EDE-A38173008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086740E-0972-4277-8AD8-86153A35B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4F147D-8CB1-4045-A2C0-A1BE51E1EA40}"/>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6" name="Footer Placeholder 5">
            <a:extLst>
              <a:ext uri="{FF2B5EF4-FFF2-40B4-BE49-F238E27FC236}">
                <a16:creationId xmlns:a16="http://schemas.microsoft.com/office/drawing/2014/main" id="{1176B4C9-0C58-4DE9-9193-425A8F72EBE5}"/>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DB45C39C-9418-4AE4-BD6F-D583F1682F73}"/>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197513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1A4D1-66DA-47F6-A044-42E212232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A0DB6022-8700-4B0F-A01A-4C58BD947F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706DB770-CB3B-4B95-A44A-862CEB6E4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4805CE-7473-4151-A296-B700486E126A}"/>
              </a:ext>
            </a:extLst>
          </p:cNvPr>
          <p:cNvSpPr>
            <a:spLocks noGrp="1"/>
          </p:cNvSpPr>
          <p:nvPr>
            <p:ph type="dt" sz="half" idx="10"/>
          </p:nvPr>
        </p:nvSpPr>
        <p:spPr/>
        <p:txBody>
          <a:bodyPr/>
          <a:lstStyle/>
          <a:p>
            <a:fld id="{12FFC2CC-9A5B-430D-A9F4-67F77C3580F8}" type="datetimeFigureOut">
              <a:rPr lang="en-PK" smtClean="0"/>
              <a:t>04/24/2024</a:t>
            </a:fld>
            <a:endParaRPr lang="en-PK"/>
          </a:p>
        </p:txBody>
      </p:sp>
      <p:sp>
        <p:nvSpPr>
          <p:cNvPr id="6" name="Footer Placeholder 5">
            <a:extLst>
              <a:ext uri="{FF2B5EF4-FFF2-40B4-BE49-F238E27FC236}">
                <a16:creationId xmlns:a16="http://schemas.microsoft.com/office/drawing/2014/main" id="{AA39503D-674B-4D3E-A59B-66B41AB3BCDD}"/>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24442487-A2CC-4F37-A883-24663557927A}"/>
              </a:ext>
            </a:extLst>
          </p:cNvPr>
          <p:cNvSpPr>
            <a:spLocks noGrp="1"/>
          </p:cNvSpPr>
          <p:nvPr>
            <p:ph type="sldNum" sz="quarter" idx="12"/>
          </p:nvPr>
        </p:nvSpPr>
        <p:spPr/>
        <p:txBody>
          <a:bodyPr/>
          <a:lstStyle/>
          <a:p>
            <a:fld id="{C2C0E939-0456-4FFB-B620-0DEC7C84B25F}" type="slidenum">
              <a:rPr lang="en-PK" smtClean="0"/>
              <a:t>‹#›</a:t>
            </a:fld>
            <a:endParaRPr lang="en-PK"/>
          </a:p>
        </p:txBody>
      </p:sp>
    </p:spTree>
    <p:extLst>
      <p:ext uri="{BB962C8B-B14F-4D97-AF65-F5344CB8AC3E}">
        <p14:creationId xmlns:p14="http://schemas.microsoft.com/office/powerpoint/2010/main" val="1233400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E640D8-A527-4BAA-B668-660CB6053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57F18B34-D9D4-4B73-BA00-FFF103331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8082FB9B-BF3A-4690-803B-3360D2B0A0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FC2CC-9A5B-430D-A9F4-67F77C3580F8}" type="datetimeFigureOut">
              <a:rPr lang="en-PK" smtClean="0"/>
              <a:t>04/24/2024</a:t>
            </a:fld>
            <a:endParaRPr lang="en-PK"/>
          </a:p>
        </p:txBody>
      </p:sp>
      <p:sp>
        <p:nvSpPr>
          <p:cNvPr id="5" name="Footer Placeholder 4">
            <a:extLst>
              <a:ext uri="{FF2B5EF4-FFF2-40B4-BE49-F238E27FC236}">
                <a16:creationId xmlns:a16="http://schemas.microsoft.com/office/drawing/2014/main" id="{B5FAAF9E-3912-4BA4-9ABA-F9B5A9BC8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0E0EE1C8-185F-4EC2-A66F-0164A3637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0E939-0456-4FFB-B620-0DEC7C84B25F}" type="slidenum">
              <a:rPr lang="en-PK" smtClean="0"/>
              <a:t>‹#›</a:t>
            </a:fld>
            <a:endParaRPr lang="en-PK"/>
          </a:p>
        </p:txBody>
      </p:sp>
    </p:spTree>
    <p:extLst>
      <p:ext uri="{BB962C8B-B14F-4D97-AF65-F5344CB8AC3E}">
        <p14:creationId xmlns:p14="http://schemas.microsoft.com/office/powerpoint/2010/main" val="2627788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jp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44.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7.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17.png"/><Relationship Id="rId21" Type="http://schemas.openxmlformats.org/officeDocument/2006/relationships/image" Target="../media/image74.png"/><Relationship Id="rId34" Type="http://schemas.openxmlformats.org/officeDocument/2006/relationships/image" Target="../media/image87.png"/><Relationship Id="rId7" Type="http://schemas.openxmlformats.org/officeDocument/2006/relationships/image" Target="../media/image60.png"/><Relationship Id="rId12" Type="http://schemas.openxmlformats.org/officeDocument/2006/relationships/image" Target="../media/image65.jp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2" Type="http://schemas.openxmlformats.org/officeDocument/2006/relationships/notesSlide" Target="../notesSlides/notesSlide12.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jpg"/><Relationship Id="rId24" Type="http://schemas.openxmlformats.org/officeDocument/2006/relationships/image" Target="../media/image77.png"/><Relationship Id="rId32" Type="http://schemas.openxmlformats.org/officeDocument/2006/relationships/image" Target="../media/image85.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8"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3.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96.svg"/><Relationship Id="rId4" Type="http://schemas.openxmlformats.org/officeDocument/2006/relationships/image" Target="../media/image4.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0.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4.sv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929462-895A-47DD-B8DA-0F3766474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8ACF5465-8E64-4F39-B99A-3103270D9A0A}"/>
              </a:ext>
            </a:extLst>
          </p:cNvPr>
          <p:cNvSpPr txBox="1"/>
          <p:nvPr/>
        </p:nvSpPr>
        <p:spPr>
          <a:xfrm>
            <a:off x="438148" y="3139550"/>
            <a:ext cx="6301319" cy="830997"/>
          </a:xfrm>
          <a:prstGeom prst="rect">
            <a:avLst/>
          </a:prstGeom>
          <a:noFill/>
        </p:spPr>
        <p:txBody>
          <a:bodyPr wrap="square" rtlCol="0">
            <a:spAutoFit/>
          </a:bodyPr>
          <a:lstStyle/>
          <a:p>
            <a:r>
              <a:rPr lang="en-US" sz="4800" b="1" dirty="0">
                <a:solidFill>
                  <a:srgbClr val="206B95"/>
                </a:solidFill>
                <a:latin typeface="Bebas" panose="020B0606020202050201" pitchFamily="34" charset="0"/>
              </a:rPr>
              <a:t>PREMIERE BUSINESS </a:t>
            </a:r>
          </a:p>
        </p:txBody>
      </p:sp>
      <p:sp>
        <p:nvSpPr>
          <p:cNvPr id="10" name="TextBox 9">
            <a:extLst>
              <a:ext uri="{FF2B5EF4-FFF2-40B4-BE49-F238E27FC236}">
                <a16:creationId xmlns:a16="http://schemas.microsoft.com/office/drawing/2014/main" id="{FEFC6656-9F90-4A1D-9D56-BABAC70206AD}"/>
              </a:ext>
            </a:extLst>
          </p:cNvPr>
          <p:cNvSpPr txBox="1"/>
          <p:nvPr/>
        </p:nvSpPr>
        <p:spPr>
          <a:xfrm>
            <a:off x="438149" y="5381923"/>
            <a:ext cx="6667500" cy="1200329"/>
          </a:xfrm>
          <a:prstGeom prst="rect">
            <a:avLst/>
          </a:prstGeom>
          <a:noFill/>
        </p:spPr>
        <p:txBody>
          <a:bodyPr wrap="square" rtlCol="0">
            <a:spAutoFit/>
          </a:bodyPr>
          <a:lstStyle/>
          <a:p>
            <a:r>
              <a:rPr lang="en-US" dirty="0">
                <a:solidFill>
                  <a:schemeClr val="bg1"/>
                </a:solidFill>
                <a:latin typeface="Montserrat Medium" panose="00000600000000000000" pitchFamily="2" charset="0"/>
              </a:rPr>
              <a:t>Nibe Business Services</a:t>
            </a:r>
          </a:p>
          <a:p>
            <a:r>
              <a:rPr lang="en-US" dirty="0">
                <a:solidFill>
                  <a:schemeClr val="bg1"/>
                </a:solidFill>
                <a:latin typeface="Montserrat Medium" panose="00000600000000000000" pitchFamily="2" charset="0"/>
              </a:rPr>
              <a:t>Leading provider of innovative solutions for</a:t>
            </a:r>
          </a:p>
          <a:p>
            <a:r>
              <a:rPr lang="en-US" dirty="0">
                <a:solidFill>
                  <a:schemeClr val="bg1"/>
                </a:solidFill>
                <a:latin typeface="Montserrat Medium" panose="00000600000000000000" pitchFamily="2" charset="0"/>
              </a:rPr>
              <a:t>businesses worldwide.</a:t>
            </a:r>
          </a:p>
          <a:p>
            <a:endParaRPr lang="en-PK" dirty="0">
              <a:solidFill>
                <a:schemeClr val="bg1"/>
              </a:solidFill>
              <a:latin typeface="Montserrat Alternates SemiBold" panose="00000700000000000000" pitchFamily="50" charset="0"/>
            </a:endParaRPr>
          </a:p>
        </p:txBody>
      </p:sp>
      <p:sp>
        <p:nvSpPr>
          <p:cNvPr id="11" name="TextBox 10">
            <a:extLst>
              <a:ext uri="{FF2B5EF4-FFF2-40B4-BE49-F238E27FC236}">
                <a16:creationId xmlns:a16="http://schemas.microsoft.com/office/drawing/2014/main" id="{C7135B12-620E-45BB-93BA-304C39F4CB7A}"/>
              </a:ext>
            </a:extLst>
          </p:cNvPr>
          <p:cNvSpPr txBox="1"/>
          <p:nvPr/>
        </p:nvSpPr>
        <p:spPr>
          <a:xfrm>
            <a:off x="438149" y="3745980"/>
            <a:ext cx="6242051" cy="830997"/>
          </a:xfrm>
          <a:prstGeom prst="rect">
            <a:avLst/>
          </a:prstGeom>
          <a:noFill/>
        </p:spPr>
        <p:txBody>
          <a:bodyPr wrap="square" rtlCol="0">
            <a:spAutoFit/>
          </a:bodyPr>
          <a:lstStyle/>
          <a:p>
            <a:r>
              <a:rPr lang="en-US" sz="4800" b="1" dirty="0">
                <a:solidFill>
                  <a:schemeClr val="bg1"/>
                </a:solidFill>
                <a:latin typeface="Bebas" panose="020B0606020202050201" pitchFamily="34" charset="0"/>
              </a:rPr>
              <a:t>CONSULTATION AND</a:t>
            </a:r>
          </a:p>
        </p:txBody>
      </p:sp>
      <p:sp>
        <p:nvSpPr>
          <p:cNvPr id="12" name="TextBox 11">
            <a:extLst>
              <a:ext uri="{FF2B5EF4-FFF2-40B4-BE49-F238E27FC236}">
                <a16:creationId xmlns:a16="http://schemas.microsoft.com/office/drawing/2014/main" id="{1DDAA315-5CE4-4CDE-9E24-D32671C4C82A}"/>
              </a:ext>
            </a:extLst>
          </p:cNvPr>
          <p:cNvSpPr txBox="1"/>
          <p:nvPr/>
        </p:nvSpPr>
        <p:spPr>
          <a:xfrm>
            <a:off x="438149" y="4366260"/>
            <a:ext cx="5285318" cy="830997"/>
          </a:xfrm>
          <a:prstGeom prst="rect">
            <a:avLst/>
          </a:prstGeom>
          <a:noFill/>
        </p:spPr>
        <p:txBody>
          <a:bodyPr wrap="square" rtlCol="0">
            <a:spAutoFit/>
          </a:bodyPr>
          <a:lstStyle/>
          <a:p>
            <a:r>
              <a:rPr lang="en-US" sz="4800" b="1" dirty="0">
                <a:solidFill>
                  <a:srgbClr val="206B95"/>
                </a:solidFill>
                <a:latin typeface="Bebas" panose="020B0606020202050201" pitchFamily="34" charset="0"/>
              </a:rPr>
              <a:t>MEDIATION FIRM</a:t>
            </a:r>
            <a:endParaRPr lang="en-PK" sz="4800" b="1" dirty="0">
              <a:solidFill>
                <a:srgbClr val="206B95"/>
              </a:solidFill>
              <a:latin typeface="Bebas" panose="020B0606020202050201" pitchFamily="34" charset="0"/>
            </a:endParaRPr>
          </a:p>
        </p:txBody>
      </p:sp>
      <p:pic>
        <p:nvPicPr>
          <p:cNvPr id="5" name="Picture 4">
            <a:extLst>
              <a:ext uri="{FF2B5EF4-FFF2-40B4-BE49-F238E27FC236}">
                <a16:creationId xmlns:a16="http://schemas.microsoft.com/office/drawing/2014/main" id="{E3F70C4E-1145-3DBA-5874-5AD6DE34E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4940" y="-128650"/>
            <a:ext cx="3066607" cy="2863383"/>
          </a:xfrm>
          <a:prstGeom prst="rect">
            <a:avLst/>
          </a:prstGeom>
        </p:spPr>
      </p:pic>
    </p:spTree>
    <p:extLst>
      <p:ext uri="{BB962C8B-B14F-4D97-AF65-F5344CB8AC3E}">
        <p14:creationId xmlns:p14="http://schemas.microsoft.com/office/powerpoint/2010/main" val="126856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3187701"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OUR</a:t>
            </a:r>
          </a:p>
          <a:p>
            <a:r>
              <a:rPr lang="en-US" sz="3600" dirty="0">
                <a:solidFill>
                  <a:srgbClr val="216A94"/>
                </a:solidFill>
                <a:latin typeface="Montserrat SemiBold" panose="00000700000000000000" pitchFamily="2" charset="0"/>
              </a:rPr>
              <a:t>TEAM</a:t>
            </a:r>
            <a:endParaRPr lang="en-PK" sz="3600" dirty="0">
              <a:solidFill>
                <a:srgbClr val="216A94"/>
              </a:solidFill>
              <a:latin typeface="Montserrat SemiBold" panose="00000700000000000000" pitchFamily="2" charset="0"/>
            </a:endParaRPr>
          </a:p>
        </p:txBody>
      </p:sp>
      <p:pic>
        <p:nvPicPr>
          <p:cNvPr id="4" name="Picture 3">
            <a:extLst>
              <a:ext uri="{FF2B5EF4-FFF2-40B4-BE49-F238E27FC236}">
                <a16:creationId xmlns:a16="http://schemas.microsoft.com/office/drawing/2014/main" id="{C8EEA276-5257-4A85-8BA5-C9C1EDBD87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0385" y="1610298"/>
            <a:ext cx="10012027" cy="3950058"/>
          </a:xfrm>
          <a:prstGeom prst="rect">
            <a:avLst/>
          </a:prstGeom>
        </p:spPr>
      </p:pic>
      <p:sp>
        <p:nvSpPr>
          <p:cNvPr id="30" name="TextBox 29">
            <a:extLst>
              <a:ext uri="{FF2B5EF4-FFF2-40B4-BE49-F238E27FC236}">
                <a16:creationId xmlns:a16="http://schemas.microsoft.com/office/drawing/2014/main" id="{C1C9A499-1F6E-4BEA-9579-21E0543C42AF}"/>
              </a:ext>
            </a:extLst>
          </p:cNvPr>
          <p:cNvSpPr txBox="1"/>
          <p:nvPr/>
        </p:nvSpPr>
        <p:spPr>
          <a:xfrm>
            <a:off x="569815" y="3582656"/>
            <a:ext cx="2400027" cy="646331"/>
          </a:xfrm>
          <a:prstGeom prst="rect">
            <a:avLst/>
          </a:prstGeom>
          <a:noFill/>
        </p:spPr>
        <p:txBody>
          <a:bodyPr wrap="square" rtlCol="0">
            <a:spAutoFit/>
          </a:bodyPr>
          <a:lstStyle/>
          <a:p>
            <a:pPr algn="ctr"/>
            <a:r>
              <a:rPr lang="en-US" dirty="0">
                <a:solidFill>
                  <a:srgbClr val="216A94"/>
                </a:solidFill>
                <a:latin typeface="Montserrat SemiBold" panose="00000700000000000000" pitchFamily="2" charset="0"/>
              </a:rPr>
              <a:t>ADBULLAH M. ALZEHAIRI </a:t>
            </a:r>
          </a:p>
        </p:txBody>
      </p:sp>
      <p:sp>
        <p:nvSpPr>
          <p:cNvPr id="31" name="TextBox 30">
            <a:extLst>
              <a:ext uri="{FF2B5EF4-FFF2-40B4-BE49-F238E27FC236}">
                <a16:creationId xmlns:a16="http://schemas.microsoft.com/office/drawing/2014/main" id="{A1EB45B4-8F9B-4407-805F-FD96CD530BBE}"/>
              </a:ext>
            </a:extLst>
          </p:cNvPr>
          <p:cNvSpPr txBox="1"/>
          <p:nvPr/>
        </p:nvSpPr>
        <p:spPr>
          <a:xfrm>
            <a:off x="569815" y="4309496"/>
            <a:ext cx="2356998" cy="1754326"/>
          </a:xfrm>
          <a:prstGeom prst="rect">
            <a:avLst/>
          </a:prstGeom>
          <a:noFill/>
        </p:spPr>
        <p:txBody>
          <a:bodyPr wrap="square" rtlCol="0">
            <a:spAutoFit/>
          </a:bodyPr>
          <a:lstStyle/>
          <a:p>
            <a:pPr algn="ctr"/>
            <a:r>
              <a:rPr lang="en-US" sz="1200" b="1" dirty="0">
                <a:latin typeface="Montserrat SemiBold" panose="00000700000000000000" pitchFamily="2" charset="0"/>
              </a:rPr>
              <a:t>CEO</a:t>
            </a:r>
            <a:r>
              <a:rPr lang="en-US" sz="1200" b="1" dirty="0">
                <a:latin typeface="Montserrat Medium" panose="00000600000000000000" pitchFamily="2" charset="0"/>
              </a:rPr>
              <a:t/>
            </a:r>
            <a:br>
              <a:rPr lang="en-US" sz="1200" b="1" dirty="0">
                <a:latin typeface="Montserrat Medium" panose="00000600000000000000" pitchFamily="2" charset="0"/>
              </a:rPr>
            </a:br>
            <a:r>
              <a:rPr lang="en-US" sz="1200" dirty="0">
                <a:latin typeface="Montserrat Medium" panose="00000600000000000000" pitchFamily="2" charset="0"/>
              </a:rPr>
              <a:t/>
            </a:r>
            <a:br>
              <a:rPr lang="en-US" sz="1200" dirty="0">
                <a:latin typeface="Montserrat Medium" panose="00000600000000000000" pitchFamily="2" charset="0"/>
              </a:rPr>
            </a:br>
            <a:r>
              <a:rPr lang="en-US" sz="1200" dirty="0">
                <a:latin typeface="Montserrat Medium" panose="00000600000000000000" pitchFamily="2" charset="0"/>
              </a:rPr>
              <a:t>  Profound consultant with more than 20 years as VP in private sector but not limited to institute  tourism authority,  Insurance Company and more .</a:t>
            </a:r>
          </a:p>
          <a:p>
            <a:pPr algn="ctr"/>
            <a:endParaRPr lang="en-US" sz="1200" dirty="0">
              <a:latin typeface="Montserrat Medium" panose="00000600000000000000" pitchFamily="2" charset="0"/>
            </a:endParaRPr>
          </a:p>
        </p:txBody>
      </p:sp>
      <p:sp>
        <p:nvSpPr>
          <p:cNvPr id="20" name="TextBox 19">
            <a:extLst>
              <a:ext uri="{FF2B5EF4-FFF2-40B4-BE49-F238E27FC236}">
                <a16:creationId xmlns:a16="http://schemas.microsoft.com/office/drawing/2014/main" id="{20B39C32-6EC5-4D94-B3B3-6560F1646E8C}"/>
              </a:ext>
            </a:extLst>
          </p:cNvPr>
          <p:cNvSpPr txBox="1"/>
          <p:nvPr/>
        </p:nvSpPr>
        <p:spPr>
          <a:xfrm>
            <a:off x="3125931" y="3602375"/>
            <a:ext cx="2866675" cy="369332"/>
          </a:xfrm>
          <a:prstGeom prst="rect">
            <a:avLst/>
          </a:prstGeom>
          <a:noFill/>
        </p:spPr>
        <p:txBody>
          <a:bodyPr wrap="square" rtlCol="0">
            <a:spAutoFit/>
          </a:bodyPr>
          <a:lstStyle/>
          <a:p>
            <a:pPr algn="ctr"/>
            <a:r>
              <a:rPr lang="en-US" dirty="0">
                <a:solidFill>
                  <a:srgbClr val="216A94"/>
                </a:solidFill>
                <a:latin typeface="Montserrat SemiBold" panose="00000700000000000000" pitchFamily="2" charset="0"/>
              </a:rPr>
              <a:t>ABDULHAI MEGDAD</a:t>
            </a:r>
          </a:p>
        </p:txBody>
      </p:sp>
      <p:sp>
        <p:nvSpPr>
          <p:cNvPr id="21" name="TextBox 20">
            <a:extLst>
              <a:ext uri="{FF2B5EF4-FFF2-40B4-BE49-F238E27FC236}">
                <a16:creationId xmlns:a16="http://schemas.microsoft.com/office/drawing/2014/main" id="{4EA26A1B-69AC-4027-85DB-C1AC03E23589}"/>
              </a:ext>
            </a:extLst>
          </p:cNvPr>
          <p:cNvSpPr txBox="1"/>
          <p:nvPr/>
        </p:nvSpPr>
        <p:spPr>
          <a:xfrm>
            <a:off x="3362139" y="4309496"/>
            <a:ext cx="2394259" cy="1892826"/>
          </a:xfrm>
          <a:prstGeom prst="rect">
            <a:avLst/>
          </a:prstGeom>
          <a:noFill/>
        </p:spPr>
        <p:txBody>
          <a:bodyPr wrap="square" rtlCol="0">
            <a:spAutoFit/>
          </a:bodyPr>
          <a:lstStyle/>
          <a:p>
            <a:pPr algn="ctr"/>
            <a:r>
              <a:rPr lang="en-US" sz="1300" b="1" dirty="0">
                <a:latin typeface="Montserrat SemiBold" panose="00000700000000000000" pitchFamily="2" charset="0"/>
              </a:rPr>
              <a:t>CONSULTANT</a:t>
            </a:r>
            <a:r>
              <a:rPr lang="en-US" sz="1300" b="1" dirty="0">
                <a:latin typeface="Montserrat Medium" panose="00000600000000000000" pitchFamily="2" charset="0"/>
              </a:rPr>
              <a:t/>
            </a:r>
            <a:br>
              <a:rPr lang="en-US" sz="1300" b="1" dirty="0">
                <a:latin typeface="Montserrat Medium" panose="00000600000000000000" pitchFamily="2" charset="0"/>
              </a:rPr>
            </a:br>
            <a:r>
              <a:rPr lang="en-US" sz="1300" b="1" dirty="0">
                <a:latin typeface="Montserrat Medium" panose="00000600000000000000" pitchFamily="2" charset="0"/>
              </a:rPr>
              <a:t/>
            </a:r>
            <a:br>
              <a:rPr lang="en-US" sz="1300" b="1" dirty="0">
                <a:latin typeface="Montserrat Medium" panose="00000600000000000000" pitchFamily="2" charset="0"/>
              </a:rPr>
            </a:br>
            <a:r>
              <a:rPr lang="en-US" sz="1300" dirty="0">
                <a:latin typeface="Montserrat Medium" panose="00000600000000000000" pitchFamily="2" charset="0"/>
              </a:rPr>
              <a:t>With more than 25 years of experience in marketing and relationship management more specifically in business development </a:t>
            </a:r>
          </a:p>
          <a:p>
            <a:pPr algn="ctr"/>
            <a:endParaRPr lang="en-US" sz="1300" dirty="0">
              <a:latin typeface="Montserrat Medium" panose="00000600000000000000" pitchFamily="2" charset="0"/>
            </a:endParaRPr>
          </a:p>
        </p:txBody>
      </p:sp>
      <p:sp>
        <p:nvSpPr>
          <p:cNvPr id="22" name="TextBox 21">
            <a:extLst>
              <a:ext uri="{FF2B5EF4-FFF2-40B4-BE49-F238E27FC236}">
                <a16:creationId xmlns:a16="http://schemas.microsoft.com/office/drawing/2014/main" id="{E3E59668-762C-47F4-84E9-282AE2E3AF0E}"/>
              </a:ext>
            </a:extLst>
          </p:cNvPr>
          <p:cNvSpPr txBox="1"/>
          <p:nvPr/>
        </p:nvSpPr>
        <p:spPr>
          <a:xfrm>
            <a:off x="5515564" y="3604548"/>
            <a:ext cx="3602747" cy="646331"/>
          </a:xfrm>
          <a:prstGeom prst="rect">
            <a:avLst/>
          </a:prstGeom>
          <a:noFill/>
        </p:spPr>
        <p:txBody>
          <a:bodyPr wrap="square" rtlCol="0">
            <a:spAutoFit/>
          </a:bodyPr>
          <a:lstStyle/>
          <a:p>
            <a:pPr algn="ctr"/>
            <a:r>
              <a:rPr lang="en-US" dirty="0">
                <a:solidFill>
                  <a:srgbClr val="216A94"/>
                </a:solidFill>
                <a:latin typeface="Montserrat SemiBold" panose="00000700000000000000" pitchFamily="2" charset="0"/>
              </a:rPr>
              <a:t>MOHAMMAD ABDUL JABBAR</a:t>
            </a:r>
          </a:p>
        </p:txBody>
      </p:sp>
      <p:sp>
        <p:nvSpPr>
          <p:cNvPr id="25" name="TextBox 24">
            <a:extLst>
              <a:ext uri="{FF2B5EF4-FFF2-40B4-BE49-F238E27FC236}">
                <a16:creationId xmlns:a16="http://schemas.microsoft.com/office/drawing/2014/main" id="{E192B465-9DA2-41D5-BCAD-4C0E9329F9DC}"/>
              </a:ext>
            </a:extLst>
          </p:cNvPr>
          <p:cNvSpPr txBox="1"/>
          <p:nvPr/>
        </p:nvSpPr>
        <p:spPr>
          <a:xfrm>
            <a:off x="5994369" y="4309496"/>
            <a:ext cx="2645135" cy="1892826"/>
          </a:xfrm>
          <a:prstGeom prst="rect">
            <a:avLst/>
          </a:prstGeom>
          <a:noFill/>
        </p:spPr>
        <p:txBody>
          <a:bodyPr wrap="square" rtlCol="0">
            <a:spAutoFit/>
          </a:bodyPr>
          <a:lstStyle/>
          <a:p>
            <a:pPr algn="ctr"/>
            <a:r>
              <a:rPr lang="en-US" sz="1300" b="1" dirty="0">
                <a:latin typeface="Montserrat SemiBold" panose="00000700000000000000" pitchFamily="2" charset="0"/>
              </a:rPr>
              <a:t>CHIEF BUSINESS DEVELOPMENT OFFICER</a:t>
            </a:r>
            <a:br>
              <a:rPr lang="en-US" sz="1300" b="1" dirty="0">
                <a:latin typeface="Montserrat SemiBold" panose="00000700000000000000" pitchFamily="2" charset="0"/>
              </a:rPr>
            </a:br>
            <a:r>
              <a:rPr lang="en-US" sz="1300" b="1" dirty="0">
                <a:latin typeface="Montserrat SemiBold" panose="00000700000000000000" pitchFamily="2" charset="0"/>
              </a:rPr>
              <a:t>(MENA)</a:t>
            </a:r>
            <a:r>
              <a:rPr lang="en-US" sz="1300" b="1" dirty="0">
                <a:latin typeface="Montserrat Medium" panose="00000600000000000000" pitchFamily="2" charset="0"/>
              </a:rPr>
              <a:t/>
            </a:r>
            <a:br>
              <a:rPr lang="en-US" sz="1300" b="1" dirty="0">
                <a:latin typeface="Montserrat Medium" panose="00000600000000000000" pitchFamily="2" charset="0"/>
              </a:rPr>
            </a:br>
            <a:r>
              <a:rPr lang="en-US" sz="1300" dirty="0">
                <a:latin typeface="Montserrat Medium" panose="00000600000000000000" pitchFamily="2" charset="0"/>
              </a:rPr>
              <a:t>Business development</a:t>
            </a:r>
          </a:p>
          <a:p>
            <a:pPr algn="ctr"/>
            <a:r>
              <a:rPr lang="en-US" sz="1300">
                <a:latin typeface="Montserrat Medium" panose="00000600000000000000" pitchFamily="2" charset="0"/>
              </a:rPr>
              <a:t>consultant for </a:t>
            </a:r>
            <a:r>
              <a:rPr lang="en-US" sz="1300" dirty="0">
                <a:latin typeface="Montserrat Medium" panose="00000600000000000000" pitchFamily="2" charset="0"/>
              </a:rPr>
              <a:t>more than 25 years of experience in business</a:t>
            </a:r>
            <a:br>
              <a:rPr lang="en-US" sz="1300" dirty="0">
                <a:latin typeface="Montserrat Medium" panose="00000600000000000000" pitchFamily="2" charset="0"/>
              </a:rPr>
            </a:br>
            <a:r>
              <a:rPr lang="en-US" sz="1300" dirty="0">
                <a:latin typeface="Montserrat Medium" panose="00000600000000000000" pitchFamily="2" charset="0"/>
              </a:rPr>
              <a:t>consultancy</a:t>
            </a:r>
          </a:p>
          <a:p>
            <a:pPr algn="ctr"/>
            <a:endParaRPr lang="en-US" sz="1300" b="1" dirty="0">
              <a:latin typeface="Montserrat Medium" panose="00000600000000000000" pitchFamily="2" charset="0"/>
            </a:endParaRPr>
          </a:p>
        </p:txBody>
      </p:sp>
      <p:sp>
        <p:nvSpPr>
          <p:cNvPr id="26" name="TextBox 25">
            <a:extLst>
              <a:ext uri="{FF2B5EF4-FFF2-40B4-BE49-F238E27FC236}">
                <a16:creationId xmlns:a16="http://schemas.microsoft.com/office/drawing/2014/main" id="{426D6BBD-5C5F-4ACF-87E1-CE10F2195699}"/>
              </a:ext>
            </a:extLst>
          </p:cNvPr>
          <p:cNvSpPr txBox="1"/>
          <p:nvPr/>
        </p:nvSpPr>
        <p:spPr>
          <a:xfrm>
            <a:off x="8533228" y="3608774"/>
            <a:ext cx="3065473" cy="369332"/>
          </a:xfrm>
          <a:prstGeom prst="rect">
            <a:avLst/>
          </a:prstGeom>
          <a:noFill/>
        </p:spPr>
        <p:txBody>
          <a:bodyPr wrap="square" rtlCol="0">
            <a:spAutoFit/>
          </a:bodyPr>
          <a:lstStyle/>
          <a:p>
            <a:pPr algn="ctr"/>
            <a:r>
              <a:rPr lang="en-US" dirty="0">
                <a:solidFill>
                  <a:srgbClr val="216A94"/>
                </a:solidFill>
                <a:latin typeface="Montserrat SemiBold" panose="00000700000000000000" pitchFamily="2" charset="0"/>
              </a:rPr>
              <a:t>MESHAL ALAMRI</a:t>
            </a:r>
            <a:endParaRPr lang="en-PK" dirty="0">
              <a:solidFill>
                <a:srgbClr val="216A94"/>
              </a:solidFill>
              <a:latin typeface="Montserrat SemiBold" panose="00000700000000000000" pitchFamily="2" charset="0"/>
            </a:endParaRPr>
          </a:p>
        </p:txBody>
      </p:sp>
      <p:sp>
        <p:nvSpPr>
          <p:cNvPr id="27" name="TextBox 26">
            <a:extLst>
              <a:ext uri="{FF2B5EF4-FFF2-40B4-BE49-F238E27FC236}">
                <a16:creationId xmlns:a16="http://schemas.microsoft.com/office/drawing/2014/main" id="{B553FB16-D91B-4FA6-95CB-C2CFFAFFEEA5}"/>
              </a:ext>
            </a:extLst>
          </p:cNvPr>
          <p:cNvSpPr txBox="1"/>
          <p:nvPr/>
        </p:nvSpPr>
        <p:spPr>
          <a:xfrm>
            <a:off x="8858003" y="4310877"/>
            <a:ext cx="2563229" cy="2092881"/>
          </a:xfrm>
          <a:prstGeom prst="rect">
            <a:avLst/>
          </a:prstGeom>
          <a:noFill/>
        </p:spPr>
        <p:txBody>
          <a:bodyPr wrap="square" rtlCol="0">
            <a:spAutoFit/>
          </a:bodyPr>
          <a:lstStyle/>
          <a:p>
            <a:pPr algn="ctr"/>
            <a:r>
              <a:rPr lang="en-US" sz="1300" b="1" dirty="0">
                <a:latin typeface="Montserrat SemiBold" panose="00000700000000000000" pitchFamily="2" charset="0"/>
              </a:rPr>
              <a:t>CHIEF PARTNERSHIP OFFICER</a:t>
            </a:r>
          </a:p>
          <a:p>
            <a:pPr algn="ctr"/>
            <a:r>
              <a:rPr lang="en-US" sz="1300" b="1" dirty="0">
                <a:latin typeface="Montserrat Medium" panose="00000600000000000000" pitchFamily="2" charset="0"/>
              </a:rPr>
              <a:t/>
            </a:r>
            <a:br>
              <a:rPr lang="en-US" sz="1300" b="1" dirty="0">
                <a:latin typeface="Montserrat Medium" panose="00000600000000000000" pitchFamily="2" charset="0"/>
              </a:rPr>
            </a:br>
            <a:r>
              <a:rPr lang="en-US" sz="1300" dirty="0">
                <a:latin typeface="Montserrat Medium" panose="00000600000000000000" pitchFamily="2" charset="0"/>
              </a:rPr>
              <a:t>20 Years of consulting experience in both government and privet sector, specifically in the area of quality management and control </a:t>
            </a:r>
          </a:p>
          <a:p>
            <a:pPr algn="ctr"/>
            <a:endParaRPr lang="en-US" sz="1300" b="1" dirty="0">
              <a:latin typeface="Montserrat Medium" panose="00000600000000000000" pitchFamily="2" charset="0"/>
            </a:endParaRPr>
          </a:p>
        </p:txBody>
      </p:sp>
    </p:spTree>
    <p:extLst>
      <p:ext uri="{BB962C8B-B14F-4D97-AF65-F5344CB8AC3E}">
        <p14:creationId xmlns:p14="http://schemas.microsoft.com/office/powerpoint/2010/main" val="2540521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1A8C7346-FEC8-A5BF-7D8A-252D614F1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311"/>
            <a:ext cx="8722415" cy="3875772"/>
          </a:xfrm>
          <a:prstGeom prst="rect">
            <a:avLst/>
          </a:prstGeom>
        </p:spPr>
      </p:pic>
      <p:pic>
        <p:nvPicPr>
          <p:cNvPr id="6" name="Picture 5">
            <a:extLst>
              <a:ext uri="{FF2B5EF4-FFF2-40B4-BE49-F238E27FC236}">
                <a16:creationId xmlns:a16="http://schemas.microsoft.com/office/drawing/2014/main" id="{D2C2627E-BE9F-4ADE-8358-819925F5D6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6226935"/>
            <a:ext cx="12192001" cy="491117"/>
          </a:xfrm>
          <a:prstGeom prst="rect">
            <a:avLst/>
          </a:prstGeom>
        </p:spPr>
      </p:pic>
      <p:grpSp>
        <p:nvGrpSpPr>
          <p:cNvPr id="3" name="Group 2">
            <a:extLst>
              <a:ext uri="{FF2B5EF4-FFF2-40B4-BE49-F238E27FC236}">
                <a16:creationId xmlns:a16="http://schemas.microsoft.com/office/drawing/2014/main" id="{9D71E813-EF1C-00CE-C342-3D1CFFB7D539}"/>
              </a:ext>
            </a:extLst>
          </p:cNvPr>
          <p:cNvGrpSpPr/>
          <p:nvPr/>
        </p:nvGrpSpPr>
        <p:grpSpPr>
          <a:xfrm>
            <a:off x="718861" y="2629534"/>
            <a:ext cx="10754273" cy="2777167"/>
            <a:chOff x="1974850" y="4887945"/>
            <a:chExt cx="17225114" cy="4448188"/>
          </a:xfrm>
        </p:grpSpPr>
        <p:sp>
          <p:nvSpPr>
            <p:cNvPr id="5" name="object 3">
              <a:extLst>
                <a:ext uri="{FF2B5EF4-FFF2-40B4-BE49-F238E27FC236}">
                  <a16:creationId xmlns:a16="http://schemas.microsoft.com/office/drawing/2014/main" id="{8C9C0E10-3A9B-BFA3-62AF-DB926F1F3695}"/>
                </a:ext>
              </a:extLst>
            </p:cNvPr>
            <p:cNvSpPr txBox="1"/>
            <p:nvPr/>
          </p:nvSpPr>
          <p:spPr>
            <a:xfrm>
              <a:off x="1977341" y="9103721"/>
              <a:ext cx="2049780"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MR.</a:t>
              </a:r>
              <a:r>
                <a:rPr sz="1350" b="1" spc="-10" dirty="0">
                  <a:solidFill>
                    <a:srgbClr val="102B4E"/>
                  </a:solidFill>
                  <a:latin typeface="NotoSansDisplay-SemiBold"/>
                  <a:cs typeface="NotoSansDisplay-SemiBold"/>
                </a:rPr>
                <a:t> </a:t>
              </a:r>
              <a:r>
                <a:rPr sz="1350" b="1" dirty="0">
                  <a:solidFill>
                    <a:srgbClr val="102B4E"/>
                  </a:solidFill>
                  <a:latin typeface="NotoSansDisplay-SemiBold"/>
                  <a:cs typeface="NotoSansDisplay-SemiBold"/>
                </a:rPr>
                <a:t>FERNANDO </a:t>
              </a:r>
              <a:r>
                <a:rPr sz="1350" b="1" spc="-10" dirty="0">
                  <a:solidFill>
                    <a:srgbClr val="102B4E"/>
                  </a:solidFill>
                  <a:latin typeface="NotoSansDisplay-SemiBold"/>
                  <a:cs typeface="NotoSansDisplay-SemiBold"/>
                </a:rPr>
                <a:t>SALVETTI</a:t>
              </a:r>
              <a:endParaRPr sz="1350">
                <a:latin typeface="NotoSansDisplay-SemiBold"/>
                <a:cs typeface="NotoSansDisplay-SemiBold"/>
              </a:endParaRPr>
            </a:p>
          </p:txBody>
        </p:sp>
        <p:sp>
          <p:nvSpPr>
            <p:cNvPr id="7" name="object 4">
              <a:extLst>
                <a:ext uri="{FF2B5EF4-FFF2-40B4-BE49-F238E27FC236}">
                  <a16:creationId xmlns:a16="http://schemas.microsoft.com/office/drawing/2014/main" id="{284D1BC8-1DE5-2FAB-318E-238AC9FE3883}"/>
                </a:ext>
              </a:extLst>
            </p:cNvPr>
            <p:cNvSpPr txBox="1"/>
            <p:nvPr/>
          </p:nvSpPr>
          <p:spPr>
            <a:xfrm>
              <a:off x="8901050" y="6440498"/>
              <a:ext cx="2344420"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DR. MOHAMMED </a:t>
              </a:r>
              <a:r>
                <a:rPr sz="1350" b="1" spc="-10" dirty="0">
                  <a:solidFill>
                    <a:srgbClr val="102B4E"/>
                  </a:solidFill>
                  <a:latin typeface="NotoSansDisplay-SemiBold"/>
                  <a:cs typeface="NotoSansDisplay-SemiBold"/>
                </a:rPr>
                <a:t>JADKAREEM</a:t>
              </a:r>
              <a:endParaRPr sz="1350">
                <a:latin typeface="NotoSansDisplay-SemiBold"/>
                <a:cs typeface="NotoSansDisplay-SemiBold"/>
              </a:endParaRPr>
            </a:p>
          </p:txBody>
        </p:sp>
        <p:sp>
          <p:nvSpPr>
            <p:cNvPr id="8" name="object 5">
              <a:extLst>
                <a:ext uri="{FF2B5EF4-FFF2-40B4-BE49-F238E27FC236}">
                  <a16:creationId xmlns:a16="http://schemas.microsoft.com/office/drawing/2014/main" id="{EDC59073-15CF-4790-139F-C23F5CC52DE0}"/>
                </a:ext>
              </a:extLst>
            </p:cNvPr>
            <p:cNvSpPr txBox="1"/>
            <p:nvPr/>
          </p:nvSpPr>
          <p:spPr>
            <a:xfrm>
              <a:off x="4327484" y="9103721"/>
              <a:ext cx="1612264"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DR. HISHAM </a:t>
              </a:r>
              <a:r>
                <a:rPr sz="1350" b="1" spc="-20" dirty="0">
                  <a:solidFill>
                    <a:srgbClr val="102B4E"/>
                  </a:solidFill>
                  <a:latin typeface="NotoSansDisplay-SemiBold"/>
                  <a:cs typeface="NotoSansDisplay-SemiBold"/>
                </a:rPr>
                <a:t>MALAK</a:t>
              </a:r>
              <a:endParaRPr sz="1350">
                <a:latin typeface="NotoSansDisplay-SemiBold"/>
                <a:cs typeface="NotoSansDisplay-SemiBold"/>
              </a:endParaRPr>
            </a:p>
          </p:txBody>
        </p:sp>
        <p:sp>
          <p:nvSpPr>
            <p:cNvPr id="10" name="object 6">
              <a:extLst>
                <a:ext uri="{FF2B5EF4-FFF2-40B4-BE49-F238E27FC236}">
                  <a16:creationId xmlns:a16="http://schemas.microsoft.com/office/drawing/2014/main" id="{1C28E7E6-26CB-1F13-1A84-CBA797B4B316}"/>
                </a:ext>
              </a:extLst>
            </p:cNvPr>
            <p:cNvSpPr txBox="1"/>
            <p:nvPr/>
          </p:nvSpPr>
          <p:spPr>
            <a:xfrm>
              <a:off x="8930714" y="9050601"/>
              <a:ext cx="2020570"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MR.</a:t>
              </a:r>
              <a:r>
                <a:rPr sz="1350" b="1" spc="-10" dirty="0">
                  <a:solidFill>
                    <a:srgbClr val="102B4E"/>
                  </a:solidFill>
                  <a:latin typeface="NotoSansDisplay-SemiBold"/>
                  <a:cs typeface="NotoSansDisplay-SemiBold"/>
                </a:rPr>
                <a:t> </a:t>
              </a:r>
              <a:r>
                <a:rPr sz="1350" b="1" dirty="0">
                  <a:solidFill>
                    <a:srgbClr val="102B4E"/>
                  </a:solidFill>
                  <a:latin typeface="NotoSansDisplay-SemiBold"/>
                  <a:cs typeface="NotoSansDisplay-SemiBold"/>
                </a:rPr>
                <a:t>ABDEL</a:t>
              </a:r>
              <a:r>
                <a:rPr sz="1350" b="1" spc="-10" dirty="0">
                  <a:solidFill>
                    <a:srgbClr val="102B4E"/>
                  </a:solidFill>
                  <a:latin typeface="NotoSansDisplay-SemiBold"/>
                  <a:cs typeface="NotoSansDisplay-SemiBold"/>
                </a:rPr>
                <a:t> LATIF </a:t>
              </a:r>
              <a:r>
                <a:rPr sz="1350" b="1" dirty="0">
                  <a:solidFill>
                    <a:srgbClr val="102B4E"/>
                  </a:solidFill>
                  <a:latin typeface="NotoSansDisplay-SemiBold"/>
                  <a:cs typeface="NotoSansDisplay-SemiBold"/>
                </a:rPr>
                <a:t>BA</a:t>
              </a:r>
              <a:r>
                <a:rPr sz="1350" b="1" spc="-10" dirty="0">
                  <a:solidFill>
                    <a:srgbClr val="102B4E"/>
                  </a:solidFill>
                  <a:latin typeface="NotoSansDisplay-SemiBold"/>
                  <a:cs typeface="NotoSansDisplay-SemiBold"/>
                </a:rPr>
                <a:t> </a:t>
              </a:r>
              <a:r>
                <a:rPr sz="1350" b="1" spc="-20" dirty="0">
                  <a:solidFill>
                    <a:srgbClr val="102B4E"/>
                  </a:solidFill>
                  <a:latin typeface="NotoSansDisplay-SemiBold"/>
                  <a:cs typeface="NotoSansDisplay-SemiBold"/>
                </a:rPr>
                <a:t>ISSA</a:t>
              </a:r>
              <a:endParaRPr sz="1350">
                <a:latin typeface="NotoSansDisplay-SemiBold"/>
                <a:cs typeface="NotoSansDisplay-SemiBold"/>
              </a:endParaRPr>
            </a:p>
          </p:txBody>
        </p:sp>
        <p:sp>
          <p:nvSpPr>
            <p:cNvPr id="11" name="object 7">
              <a:extLst>
                <a:ext uri="{FF2B5EF4-FFF2-40B4-BE49-F238E27FC236}">
                  <a16:creationId xmlns:a16="http://schemas.microsoft.com/office/drawing/2014/main" id="{E3C8129D-2AA3-68C7-37F0-06C012D5281C}"/>
                </a:ext>
              </a:extLst>
            </p:cNvPr>
            <p:cNvSpPr txBox="1"/>
            <p:nvPr/>
          </p:nvSpPr>
          <p:spPr>
            <a:xfrm>
              <a:off x="11461982" y="9103721"/>
              <a:ext cx="2065654"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MR. MANUEL </a:t>
              </a:r>
              <a:r>
                <a:rPr sz="1350" b="1" spc="-10" dirty="0">
                  <a:solidFill>
                    <a:srgbClr val="102B4E"/>
                  </a:solidFill>
                  <a:latin typeface="NotoSansDisplay-SemiBold"/>
                  <a:cs typeface="NotoSansDisplay-SemiBold"/>
                </a:rPr>
                <a:t>BELLSOLELL</a:t>
              </a:r>
              <a:endParaRPr sz="1350">
                <a:latin typeface="NotoSansDisplay-SemiBold"/>
                <a:cs typeface="NotoSansDisplay-SemiBold"/>
              </a:endParaRPr>
            </a:p>
          </p:txBody>
        </p:sp>
        <p:sp>
          <p:nvSpPr>
            <p:cNvPr id="17" name="object 8">
              <a:extLst>
                <a:ext uri="{FF2B5EF4-FFF2-40B4-BE49-F238E27FC236}">
                  <a16:creationId xmlns:a16="http://schemas.microsoft.com/office/drawing/2014/main" id="{1663591E-530D-910A-B11C-175E1A20E77B}"/>
                </a:ext>
              </a:extLst>
            </p:cNvPr>
            <p:cNvSpPr txBox="1"/>
            <p:nvPr/>
          </p:nvSpPr>
          <p:spPr>
            <a:xfrm>
              <a:off x="13988907" y="9103721"/>
              <a:ext cx="1860550"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MR.</a:t>
              </a:r>
              <a:r>
                <a:rPr sz="1350" b="1" spc="-50" dirty="0">
                  <a:solidFill>
                    <a:srgbClr val="102B4E"/>
                  </a:solidFill>
                  <a:latin typeface="NotoSansDisplay-SemiBold"/>
                  <a:cs typeface="NotoSansDisplay-SemiBold"/>
                </a:rPr>
                <a:t> </a:t>
              </a:r>
              <a:r>
                <a:rPr sz="1350" b="1" dirty="0">
                  <a:solidFill>
                    <a:srgbClr val="102B4E"/>
                  </a:solidFill>
                  <a:latin typeface="NotoSansDisplay-SemiBold"/>
                  <a:cs typeface="NotoSansDisplay-SemiBold"/>
                </a:rPr>
                <a:t>RAYMOND</a:t>
              </a:r>
              <a:r>
                <a:rPr sz="1350" b="1" spc="-40" dirty="0">
                  <a:solidFill>
                    <a:srgbClr val="102B4E"/>
                  </a:solidFill>
                  <a:latin typeface="NotoSansDisplay-SemiBold"/>
                  <a:cs typeface="NotoSansDisplay-SemiBold"/>
                </a:rPr>
                <a:t> </a:t>
              </a:r>
              <a:r>
                <a:rPr sz="1350" b="1" spc="-10" dirty="0">
                  <a:solidFill>
                    <a:srgbClr val="102B4E"/>
                  </a:solidFill>
                  <a:latin typeface="NotoSansDisplay-SemiBold"/>
                  <a:cs typeface="NotoSansDisplay-SemiBold"/>
                </a:rPr>
                <a:t>PHOON</a:t>
              </a:r>
              <a:endParaRPr sz="1350" dirty="0">
                <a:latin typeface="NotoSansDisplay-SemiBold"/>
                <a:cs typeface="NotoSansDisplay-SemiBold"/>
              </a:endParaRPr>
            </a:p>
          </p:txBody>
        </p:sp>
        <p:grpSp>
          <p:nvGrpSpPr>
            <p:cNvPr id="18" name="object 9">
              <a:extLst>
                <a:ext uri="{FF2B5EF4-FFF2-40B4-BE49-F238E27FC236}">
                  <a16:creationId xmlns:a16="http://schemas.microsoft.com/office/drawing/2014/main" id="{2D108100-2057-4994-5457-E9B3614ED91C}"/>
                </a:ext>
              </a:extLst>
            </p:cNvPr>
            <p:cNvGrpSpPr/>
            <p:nvPr/>
          </p:nvGrpSpPr>
          <p:grpSpPr>
            <a:xfrm>
              <a:off x="1990277" y="7551503"/>
              <a:ext cx="1698625" cy="1499870"/>
              <a:chOff x="2515463" y="7551503"/>
              <a:chExt cx="1698625" cy="1499870"/>
            </a:xfrm>
          </p:grpSpPr>
          <p:sp>
            <p:nvSpPr>
              <p:cNvPr id="66" name="object 10">
                <a:extLst>
                  <a:ext uri="{FF2B5EF4-FFF2-40B4-BE49-F238E27FC236}">
                    <a16:creationId xmlns:a16="http://schemas.microsoft.com/office/drawing/2014/main" id="{29319F19-1F89-824D-8D7D-C734226E6C27}"/>
                  </a:ext>
                </a:extLst>
              </p:cNvPr>
              <p:cNvSpPr/>
              <p:nvPr/>
            </p:nvSpPr>
            <p:spPr>
              <a:xfrm>
                <a:off x="2515463" y="7551503"/>
                <a:ext cx="1101725" cy="1499870"/>
              </a:xfrm>
              <a:custGeom>
                <a:avLst/>
                <a:gdLst/>
                <a:ahLst/>
                <a:cxnLst/>
                <a:rect l="l" t="t" r="r" b="b"/>
                <a:pathLst>
                  <a:path w="1101725" h="1499870">
                    <a:moveTo>
                      <a:pt x="1100950" y="356"/>
                    </a:moveTo>
                    <a:lnTo>
                      <a:pt x="-238" y="356"/>
                    </a:lnTo>
                    <a:lnTo>
                      <a:pt x="-238" y="1500058"/>
                    </a:lnTo>
                    <a:lnTo>
                      <a:pt x="1100950" y="1500058"/>
                    </a:lnTo>
                    <a:lnTo>
                      <a:pt x="1100950" y="356"/>
                    </a:lnTo>
                    <a:close/>
                  </a:path>
                </a:pathLst>
              </a:custGeom>
              <a:solidFill>
                <a:srgbClr val="05294C"/>
              </a:solidFill>
            </p:spPr>
            <p:txBody>
              <a:bodyPr wrap="square" lIns="0" tIns="0" rIns="0" bIns="0" rtlCol="0"/>
              <a:lstStyle/>
              <a:p>
                <a:endParaRPr/>
              </a:p>
            </p:txBody>
          </p:sp>
          <p:pic>
            <p:nvPicPr>
              <p:cNvPr id="67" name="object 11">
                <a:extLst>
                  <a:ext uri="{FF2B5EF4-FFF2-40B4-BE49-F238E27FC236}">
                    <a16:creationId xmlns:a16="http://schemas.microsoft.com/office/drawing/2014/main" id="{44FB7FC0-4F8D-32D2-7DFD-5B10F2F289F9}"/>
                  </a:ext>
                </a:extLst>
              </p:cNvPr>
              <p:cNvPicPr/>
              <p:nvPr/>
            </p:nvPicPr>
            <p:blipFill>
              <a:blip r:embed="rId5" cstate="print"/>
              <a:stretch>
                <a:fillRect/>
              </a:stretch>
            </p:blipFill>
            <p:spPr>
              <a:xfrm>
                <a:off x="2515463" y="7623400"/>
                <a:ext cx="1698551" cy="1427947"/>
              </a:xfrm>
              <a:prstGeom prst="rect">
                <a:avLst/>
              </a:prstGeom>
            </p:spPr>
          </p:pic>
        </p:grpSp>
        <p:grpSp>
          <p:nvGrpSpPr>
            <p:cNvPr id="19" name="object 12">
              <a:extLst>
                <a:ext uri="{FF2B5EF4-FFF2-40B4-BE49-F238E27FC236}">
                  <a16:creationId xmlns:a16="http://schemas.microsoft.com/office/drawing/2014/main" id="{8C972FCC-237D-4726-3532-7B7D123F2304}"/>
                </a:ext>
              </a:extLst>
            </p:cNvPr>
            <p:cNvGrpSpPr/>
            <p:nvPr/>
          </p:nvGrpSpPr>
          <p:grpSpPr>
            <a:xfrm>
              <a:off x="4340625" y="7551503"/>
              <a:ext cx="1420495" cy="1499870"/>
              <a:chOff x="4999354" y="7551503"/>
              <a:chExt cx="1420495" cy="1499870"/>
            </a:xfrm>
          </p:grpSpPr>
          <p:sp>
            <p:nvSpPr>
              <p:cNvPr id="64" name="object 13">
                <a:extLst>
                  <a:ext uri="{FF2B5EF4-FFF2-40B4-BE49-F238E27FC236}">
                    <a16:creationId xmlns:a16="http://schemas.microsoft.com/office/drawing/2014/main" id="{70EE4E44-34AD-24EC-3533-F3526A79F8DD}"/>
                  </a:ext>
                </a:extLst>
              </p:cNvPr>
              <p:cNvSpPr/>
              <p:nvPr/>
            </p:nvSpPr>
            <p:spPr>
              <a:xfrm>
                <a:off x="4999354" y="7551503"/>
                <a:ext cx="1101725" cy="1499870"/>
              </a:xfrm>
              <a:custGeom>
                <a:avLst/>
                <a:gdLst/>
                <a:ahLst/>
                <a:cxnLst/>
                <a:rect l="l" t="t" r="r" b="b"/>
                <a:pathLst>
                  <a:path w="1101725" h="1499870">
                    <a:moveTo>
                      <a:pt x="1100715" y="356"/>
                    </a:moveTo>
                    <a:lnTo>
                      <a:pt x="-473" y="356"/>
                    </a:lnTo>
                    <a:lnTo>
                      <a:pt x="-473" y="1500058"/>
                    </a:lnTo>
                    <a:lnTo>
                      <a:pt x="1100715" y="1500058"/>
                    </a:lnTo>
                    <a:lnTo>
                      <a:pt x="1100715" y="356"/>
                    </a:lnTo>
                    <a:close/>
                  </a:path>
                </a:pathLst>
              </a:custGeom>
              <a:solidFill>
                <a:srgbClr val="05294C"/>
              </a:solidFill>
            </p:spPr>
            <p:txBody>
              <a:bodyPr wrap="square" lIns="0" tIns="0" rIns="0" bIns="0" rtlCol="0"/>
              <a:lstStyle/>
              <a:p>
                <a:endParaRPr/>
              </a:p>
            </p:txBody>
          </p:sp>
          <p:pic>
            <p:nvPicPr>
              <p:cNvPr id="65" name="object 14">
                <a:extLst>
                  <a:ext uri="{FF2B5EF4-FFF2-40B4-BE49-F238E27FC236}">
                    <a16:creationId xmlns:a16="http://schemas.microsoft.com/office/drawing/2014/main" id="{8D9BC2A5-85DF-B502-23AA-C70625742945}"/>
                  </a:ext>
                </a:extLst>
              </p:cNvPr>
              <p:cNvPicPr/>
              <p:nvPr/>
            </p:nvPicPr>
            <p:blipFill>
              <a:blip r:embed="rId6" cstate="print"/>
              <a:stretch>
                <a:fillRect/>
              </a:stretch>
            </p:blipFill>
            <p:spPr>
              <a:xfrm>
                <a:off x="4999354" y="7624951"/>
                <a:ext cx="1420235" cy="1426396"/>
              </a:xfrm>
              <a:prstGeom prst="rect">
                <a:avLst/>
              </a:prstGeom>
            </p:spPr>
          </p:pic>
        </p:grpSp>
        <p:grpSp>
          <p:nvGrpSpPr>
            <p:cNvPr id="23" name="object 15">
              <a:extLst>
                <a:ext uri="{FF2B5EF4-FFF2-40B4-BE49-F238E27FC236}">
                  <a16:creationId xmlns:a16="http://schemas.microsoft.com/office/drawing/2014/main" id="{079E716D-945D-6CA8-F6CF-AF250FFD5337}"/>
                </a:ext>
              </a:extLst>
            </p:cNvPr>
            <p:cNvGrpSpPr/>
            <p:nvPr/>
          </p:nvGrpSpPr>
          <p:grpSpPr>
            <a:xfrm>
              <a:off x="8950491" y="7551503"/>
              <a:ext cx="1440815" cy="1499870"/>
              <a:chOff x="10023030" y="7551503"/>
              <a:chExt cx="1440815" cy="1499870"/>
            </a:xfrm>
          </p:grpSpPr>
          <p:sp>
            <p:nvSpPr>
              <p:cNvPr id="62" name="object 16">
                <a:extLst>
                  <a:ext uri="{FF2B5EF4-FFF2-40B4-BE49-F238E27FC236}">
                    <a16:creationId xmlns:a16="http://schemas.microsoft.com/office/drawing/2014/main" id="{CCFA7B83-E5C3-BD64-9BC5-7A7FB0180023}"/>
                  </a:ext>
                </a:extLst>
              </p:cNvPr>
              <p:cNvSpPr/>
              <p:nvPr/>
            </p:nvSpPr>
            <p:spPr>
              <a:xfrm>
                <a:off x="10023043" y="7551503"/>
                <a:ext cx="1101725" cy="1499870"/>
              </a:xfrm>
              <a:custGeom>
                <a:avLst/>
                <a:gdLst/>
                <a:ahLst/>
                <a:cxnLst/>
                <a:rect l="l" t="t" r="r" b="b"/>
                <a:pathLst>
                  <a:path w="1101725" h="1499870">
                    <a:moveTo>
                      <a:pt x="1100238" y="356"/>
                    </a:moveTo>
                    <a:lnTo>
                      <a:pt x="-949" y="356"/>
                    </a:lnTo>
                    <a:lnTo>
                      <a:pt x="-949" y="1500058"/>
                    </a:lnTo>
                    <a:lnTo>
                      <a:pt x="1100238" y="1500058"/>
                    </a:lnTo>
                    <a:lnTo>
                      <a:pt x="1100238" y="356"/>
                    </a:lnTo>
                    <a:close/>
                  </a:path>
                </a:pathLst>
              </a:custGeom>
              <a:solidFill>
                <a:srgbClr val="05294C"/>
              </a:solidFill>
            </p:spPr>
            <p:txBody>
              <a:bodyPr wrap="square" lIns="0" tIns="0" rIns="0" bIns="0" rtlCol="0"/>
              <a:lstStyle/>
              <a:p>
                <a:endParaRPr/>
              </a:p>
            </p:txBody>
          </p:sp>
          <p:pic>
            <p:nvPicPr>
              <p:cNvPr id="63" name="object 17">
                <a:extLst>
                  <a:ext uri="{FF2B5EF4-FFF2-40B4-BE49-F238E27FC236}">
                    <a16:creationId xmlns:a16="http://schemas.microsoft.com/office/drawing/2014/main" id="{3D269B42-1889-4ED5-8A02-550C83AE60EA}"/>
                  </a:ext>
                </a:extLst>
              </p:cNvPr>
              <p:cNvPicPr/>
              <p:nvPr/>
            </p:nvPicPr>
            <p:blipFill>
              <a:blip r:embed="rId7" cstate="print"/>
              <a:stretch>
                <a:fillRect/>
              </a:stretch>
            </p:blipFill>
            <p:spPr>
              <a:xfrm>
                <a:off x="10023030" y="7643106"/>
                <a:ext cx="1440751" cy="1408241"/>
              </a:xfrm>
              <a:prstGeom prst="rect">
                <a:avLst/>
              </a:prstGeom>
            </p:spPr>
          </p:pic>
        </p:grpSp>
        <p:grpSp>
          <p:nvGrpSpPr>
            <p:cNvPr id="24" name="object 18">
              <a:extLst>
                <a:ext uri="{FF2B5EF4-FFF2-40B4-BE49-F238E27FC236}">
                  <a16:creationId xmlns:a16="http://schemas.microsoft.com/office/drawing/2014/main" id="{7FEB89FF-9933-07D4-1C86-E131B1FE445C}"/>
                </a:ext>
              </a:extLst>
            </p:cNvPr>
            <p:cNvGrpSpPr/>
            <p:nvPr/>
          </p:nvGrpSpPr>
          <p:grpSpPr>
            <a:xfrm>
              <a:off x="11475807" y="7551503"/>
              <a:ext cx="1336675" cy="1499870"/>
              <a:chOff x="12639599" y="7551503"/>
              <a:chExt cx="1336675" cy="1499870"/>
            </a:xfrm>
          </p:grpSpPr>
          <p:sp>
            <p:nvSpPr>
              <p:cNvPr id="60" name="object 19">
                <a:extLst>
                  <a:ext uri="{FF2B5EF4-FFF2-40B4-BE49-F238E27FC236}">
                    <a16:creationId xmlns:a16="http://schemas.microsoft.com/office/drawing/2014/main" id="{8C128637-D04D-3471-F667-0C466611A2CB}"/>
                  </a:ext>
                </a:extLst>
              </p:cNvPr>
              <p:cNvSpPr/>
              <p:nvPr/>
            </p:nvSpPr>
            <p:spPr>
              <a:xfrm>
                <a:off x="12639599" y="7551503"/>
                <a:ext cx="1101725" cy="1499870"/>
              </a:xfrm>
              <a:custGeom>
                <a:avLst/>
                <a:gdLst/>
                <a:ahLst/>
                <a:cxnLst/>
                <a:rect l="l" t="t" r="r" b="b"/>
                <a:pathLst>
                  <a:path w="1101725" h="1499870">
                    <a:moveTo>
                      <a:pt x="1099990" y="356"/>
                    </a:moveTo>
                    <a:lnTo>
                      <a:pt x="-1197" y="356"/>
                    </a:lnTo>
                    <a:lnTo>
                      <a:pt x="-1197" y="1500058"/>
                    </a:lnTo>
                    <a:lnTo>
                      <a:pt x="1099990" y="1500058"/>
                    </a:lnTo>
                    <a:lnTo>
                      <a:pt x="1099990" y="356"/>
                    </a:lnTo>
                    <a:close/>
                  </a:path>
                </a:pathLst>
              </a:custGeom>
              <a:solidFill>
                <a:srgbClr val="05294C"/>
              </a:solidFill>
            </p:spPr>
            <p:txBody>
              <a:bodyPr wrap="square" lIns="0" tIns="0" rIns="0" bIns="0" rtlCol="0"/>
              <a:lstStyle/>
              <a:p>
                <a:endParaRPr/>
              </a:p>
            </p:txBody>
          </p:sp>
          <p:pic>
            <p:nvPicPr>
              <p:cNvPr id="61" name="object 20">
                <a:extLst>
                  <a:ext uri="{FF2B5EF4-FFF2-40B4-BE49-F238E27FC236}">
                    <a16:creationId xmlns:a16="http://schemas.microsoft.com/office/drawing/2014/main" id="{934CA2E3-54FB-00FA-4F47-B9FA3225D6B3}"/>
                  </a:ext>
                </a:extLst>
              </p:cNvPr>
              <p:cNvPicPr/>
              <p:nvPr/>
            </p:nvPicPr>
            <p:blipFill>
              <a:blip r:embed="rId8" cstate="print"/>
              <a:stretch>
                <a:fillRect/>
              </a:stretch>
            </p:blipFill>
            <p:spPr>
              <a:xfrm>
                <a:off x="12639599" y="7624207"/>
                <a:ext cx="1336077" cy="1427140"/>
              </a:xfrm>
              <a:prstGeom prst="rect">
                <a:avLst/>
              </a:prstGeom>
            </p:spPr>
          </p:pic>
        </p:grpSp>
        <p:sp>
          <p:nvSpPr>
            <p:cNvPr id="30" name="object 21">
              <a:extLst>
                <a:ext uri="{FF2B5EF4-FFF2-40B4-BE49-F238E27FC236}">
                  <a16:creationId xmlns:a16="http://schemas.microsoft.com/office/drawing/2014/main" id="{5C0ECF4F-B5B3-6F60-2B26-6D51EC13A2C0}"/>
                </a:ext>
              </a:extLst>
            </p:cNvPr>
            <p:cNvSpPr txBox="1"/>
            <p:nvPr/>
          </p:nvSpPr>
          <p:spPr>
            <a:xfrm>
              <a:off x="6480701" y="6440442"/>
              <a:ext cx="2074545"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DR.</a:t>
              </a:r>
              <a:r>
                <a:rPr sz="1350" b="1" spc="-55" dirty="0">
                  <a:solidFill>
                    <a:srgbClr val="102B4E"/>
                  </a:solidFill>
                  <a:latin typeface="NotoSansDisplay-SemiBold"/>
                  <a:cs typeface="NotoSansDisplay-SemiBold"/>
                </a:rPr>
                <a:t> </a:t>
              </a:r>
              <a:r>
                <a:rPr sz="1350" b="1" dirty="0">
                  <a:solidFill>
                    <a:srgbClr val="102B4E"/>
                  </a:solidFill>
                  <a:latin typeface="NotoSansDisplay-SemiBold"/>
                  <a:cs typeface="NotoSansDisplay-SemiBold"/>
                </a:rPr>
                <a:t>RIYADH</a:t>
              </a:r>
              <a:r>
                <a:rPr sz="1350" b="1" spc="-55" dirty="0">
                  <a:solidFill>
                    <a:srgbClr val="102B4E"/>
                  </a:solidFill>
                  <a:latin typeface="NotoSansDisplay-SemiBold"/>
                  <a:cs typeface="NotoSansDisplay-SemiBold"/>
                </a:rPr>
                <a:t> </a:t>
              </a:r>
              <a:r>
                <a:rPr sz="1350" b="1" dirty="0">
                  <a:solidFill>
                    <a:srgbClr val="102B4E"/>
                  </a:solidFill>
                  <a:latin typeface="NotoSansDisplay-SemiBold"/>
                  <a:cs typeface="NotoSansDisplay-SemiBold"/>
                </a:rPr>
                <a:t>T.</a:t>
              </a:r>
              <a:r>
                <a:rPr sz="1350" b="1" spc="-50" dirty="0">
                  <a:solidFill>
                    <a:srgbClr val="102B4E"/>
                  </a:solidFill>
                  <a:latin typeface="NotoSansDisplay-SemiBold"/>
                  <a:cs typeface="NotoSansDisplay-SemiBold"/>
                </a:rPr>
                <a:t> </a:t>
              </a:r>
              <a:r>
                <a:rPr sz="1350" b="1" spc="-10" dirty="0">
                  <a:solidFill>
                    <a:srgbClr val="102B4E"/>
                  </a:solidFill>
                  <a:latin typeface="NotoSansDisplay-SemiBold"/>
                  <a:cs typeface="NotoSansDisplay-SemiBold"/>
                </a:rPr>
                <a:t>ALMATRAFI</a:t>
              </a:r>
              <a:endParaRPr sz="1350">
                <a:latin typeface="NotoSansDisplay-SemiBold"/>
                <a:cs typeface="NotoSansDisplay-SemiBold"/>
              </a:endParaRPr>
            </a:p>
          </p:txBody>
        </p:sp>
        <p:pic>
          <p:nvPicPr>
            <p:cNvPr id="31" name="object 22">
              <a:extLst>
                <a:ext uri="{FF2B5EF4-FFF2-40B4-BE49-F238E27FC236}">
                  <a16:creationId xmlns:a16="http://schemas.microsoft.com/office/drawing/2014/main" id="{9655F9D2-F050-5FB5-0013-35D989C700D3}"/>
                </a:ext>
              </a:extLst>
            </p:cNvPr>
            <p:cNvPicPr/>
            <p:nvPr/>
          </p:nvPicPr>
          <p:blipFill>
            <a:blip r:embed="rId9" cstate="print"/>
            <a:stretch>
              <a:fillRect/>
            </a:stretch>
          </p:blipFill>
          <p:spPr>
            <a:xfrm>
              <a:off x="8922221" y="4887971"/>
              <a:ext cx="1365006" cy="1499844"/>
            </a:xfrm>
            <a:prstGeom prst="rect">
              <a:avLst/>
            </a:prstGeom>
          </p:spPr>
        </p:pic>
        <p:pic>
          <p:nvPicPr>
            <p:cNvPr id="32" name="object 23">
              <a:extLst>
                <a:ext uri="{FF2B5EF4-FFF2-40B4-BE49-F238E27FC236}">
                  <a16:creationId xmlns:a16="http://schemas.microsoft.com/office/drawing/2014/main" id="{7EED2979-6BA7-D1EB-0838-5B211DE0EDC9}"/>
                </a:ext>
              </a:extLst>
            </p:cNvPr>
            <p:cNvPicPr/>
            <p:nvPr/>
          </p:nvPicPr>
          <p:blipFill>
            <a:blip r:embed="rId10" cstate="print"/>
            <a:stretch>
              <a:fillRect/>
            </a:stretch>
          </p:blipFill>
          <p:spPr>
            <a:xfrm>
              <a:off x="6499066" y="4887971"/>
              <a:ext cx="1478111" cy="1499844"/>
            </a:xfrm>
            <a:prstGeom prst="rect">
              <a:avLst/>
            </a:prstGeom>
          </p:spPr>
        </p:pic>
        <p:pic>
          <p:nvPicPr>
            <p:cNvPr id="33" name="object 24">
              <a:extLst>
                <a:ext uri="{FF2B5EF4-FFF2-40B4-BE49-F238E27FC236}">
                  <a16:creationId xmlns:a16="http://schemas.microsoft.com/office/drawing/2014/main" id="{ED229B50-D310-405E-AA2A-62425BFBCED0}"/>
                </a:ext>
              </a:extLst>
            </p:cNvPr>
            <p:cNvPicPr/>
            <p:nvPr/>
          </p:nvPicPr>
          <p:blipFill>
            <a:blip r:embed="rId11" cstate="print"/>
            <a:stretch>
              <a:fillRect/>
            </a:stretch>
          </p:blipFill>
          <p:spPr>
            <a:xfrm>
              <a:off x="14002914" y="7551491"/>
              <a:ext cx="1879625" cy="1499857"/>
            </a:xfrm>
            <a:prstGeom prst="rect">
              <a:avLst/>
            </a:prstGeom>
          </p:spPr>
        </p:pic>
        <p:sp>
          <p:nvSpPr>
            <p:cNvPr id="36" name="object 25">
              <a:extLst>
                <a:ext uri="{FF2B5EF4-FFF2-40B4-BE49-F238E27FC236}">
                  <a16:creationId xmlns:a16="http://schemas.microsoft.com/office/drawing/2014/main" id="{641C778F-CFC6-D997-8912-2EB6E239B313}"/>
                </a:ext>
              </a:extLst>
            </p:cNvPr>
            <p:cNvSpPr txBox="1"/>
            <p:nvPr/>
          </p:nvSpPr>
          <p:spPr>
            <a:xfrm>
              <a:off x="6480705" y="9103723"/>
              <a:ext cx="2279649"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MR. ISMAIL </a:t>
              </a:r>
              <a:r>
                <a:rPr sz="1350" b="1" spc="-10" dirty="0">
                  <a:solidFill>
                    <a:srgbClr val="102B4E"/>
                  </a:solidFill>
                  <a:latin typeface="NotoSansDisplay-SemiBold"/>
                  <a:cs typeface="NotoSansDisplay-SemiBold"/>
                </a:rPr>
                <a:t>ABDURRAHMAN</a:t>
              </a:r>
              <a:endParaRPr sz="1350">
                <a:latin typeface="NotoSansDisplay-SemiBold"/>
                <a:cs typeface="NotoSansDisplay-SemiBold"/>
              </a:endParaRPr>
            </a:p>
          </p:txBody>
        </p:sp>
        <p:grpSp>
          <p:nvGrpSpPr>
            <p:cNvPr id="37" name="object 26">
              <a:extLst>
                <a:ext uri="{FF2B5EF4-FFF2-40B4-BE49-F238E27FC236}">
                  <a16:creationId xmlns:a16="http://schemas.microsoft.com/office/drawing/2014/main" id="{77058FAF-63C8-F052-456E-C85128D0083F}"/>
                </a:ext>
              </a:extLst>
            </p:cNvPr>
            <p:cNvGrpSpPr/>
            <p:nvPr/>
          </p:nvGrpSpPr>
          <p:grpSpPr>
            <a:xfrm>
              <a:off x="6494088" y="7551503"/>
              <a:ext cx="1510030" cy="1499870"/>
              <a:chOff x="7308088" y="7551503"/>
              <a:chExt cx="1510030" cy="1499870"/>
            </a:xfrm>
          </p:grpSpPr>
          <p:sp>
            <p:nvSpPr>
              <p:cNvPr id="58" name="object 27">
                <a:extLst>
                  <a:ext uri="{FF2B5EF4-FFF2-40B4-BE49-F238E27FC236}">
                    <a16:creationId xmlns:a16="http://schemas.microsoft.com/office/drawing/2014/main" id="{AFF3A78C-886B-111D-B9C0-8961532B5FDC}"/>
                  </a:ext>
                </a:extLst>
              </p:cNvPr>
              <p:cNvSpPr/>
              <p:nvPr/>
            </p:nvSpPr>
            <p:spPr>
              <a:xfrm>
                <a:off x="7308088" y="7551503"/>
                <a:ext cx="1101725" cy="1499870"/>
              </a:xfrm>
              <a:custGeom>
                <a:avLst/>
                <a:gdLst/>
                <a:ahLst/>
                <a:cxnLst/>
                <a:rect l="l" t="t" r="r" b="b"/>
                <a:pathLst>
                  <a:path w="1101725" h="1499870">
                    <a:moveTo>
                      <a:pt x="1100496" y="356"/>
                    </a:moveTo>
                    <a:lnTo>
                      <a:pt x="-692" y="356"/>
                    </a:lnTo>
                    <a:lnTo>
                      <a:pt x="-692" y="1500058"/>
                    </a:lnTo>
                    <a:lnTo>
                      <a:pt x="1100496" y="1500058"/>
                    </a:lnTo>
                    <a:lnTo>
                      <a:pt x="1100496" y="356"/>
                    </a:lnTo>
                    <a:close/>
                  </a:path>
                </a:pathLst>
              </a:custGeom>
              <a:solidFill>
                <a:srgbClr val="05294C"/>
              </a:solidFill>
            </p:spPr>
            <p:txBody>
              <a:bodyPr wrap="square" lIns="0" tIns="0" rIns="0" bIns="0" rtlCol="0"/>
              <a:lstStyle/>
              <a:p>
                <a:endParaRPr/>
              </a:p>
            </p:txBody>
          </p:sp>
          <p:pic>
            <p:nvPicPr>
              <p:cNvPr id="59" name="object 28">
                <a:extLst>
                  <a:ext uri="{FF2B5EF4-FFF2-40B4-BE49-F238E27FC236}">
                    <a16:creationId xmlns:a16="http://schemas.microsoft.com/office/drawing/2014/main" id="{82678542-25D1-ACDF-9E18-0FFF87DF1B5F}"/>
                  </a:ext>
                </a:extLst>
              </p:cNvPr>
              <p:cNvPicPr/>
              <p:nvPr/>
            </p:nvPicPr>
            <p:blipFill>
              <a:blip r:embed="rId12" cstate="print"/>
              <a:stretch>
                <a:fillRect/>
              </a:stretch>
            </p:blipFill>
            <p:spPr>
              <a:xfrm>
                <a:off x="7308100" y="7625719"/>
                <a:ext cx="1509704" cy="1425628"/>
              </a:xfrm>
              <a:prstGeom prst="rect">
                <a:avLst/>
              </a:prstGeom>
            </p:spPr>
          </p:pic>
        </p:grpSp>
        <p:sp>
          <p:nvSpPr>
            <p:cNvPr id="38" name="object 29">
              <a:extLst>
                <a:ext uri="{FF2B5EF4-FFF2-40B4-BE49-F238E27FC236}">
                  <a16:creationId xmlns:a16="http://schemas.microsoft.com/office/drawing/2014/main" id="{C73F8E30-DF9E-09E5-D956-B90324701F8B}"/>
                </a:ext>
              </a:extLst>
            </p:cNvPr>
            <p:cNvSpPr txBox="1"/>
            <p:nvPr/>
          </p:nvSpPr>
          <p:spPr>
            <a:xfrm>
              <a:off x="4311906" y="6440442"/>
              <a:ext cx="1769745"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DR. SAAD D </a:t>
              </a:r>
              <a:r>
                <a:rPr sz="1350" b="1" spc="-10" dirty="0">
                  <a:solidFill>
                    <a:srgbClr val="102B4E"/>
                  </a:solidFill>
                  <a:latin typeface="NotoSansDisplay-SemiBold"/>
                  <a:cs typeface="NotoSansDisplay-SemiBold"/>
                </a:rPr>
                <a:t>KIRYAKOS</a:t>
              </a:r>
              <a:endParaRPr sz="1350" dirty="0">
                <a:latin typeface="NotoSansDisplay-SemiBold"/>
                <a:cs typeface="NotoSansDisplay-SemiBold"/>
              </a:endParaRPr>
            </a:p>
          </p:txBody>
        </p:sp>
        <p:pic>
          <p:nvPicPr>
            <p:cNvPr id="39" name="object 30">
              <a:extLst>
                <a:ext uri="{FF2B5EF4-FFF2-40B4-BE49-F238E27FC236}">
                  <a16:creationId xmlns:a16="http://schemas.microsoft.com/office/drawing/2014/main" id="{9085704F-A0B0-2BA5-408D-CFDA53C88615}"/>
                </a:ext>
              </a:extLst>
            </p:cNvPr>
            <p:cNvPicPr/>
            <p:nvPr/>
          </p:nvPicPr>
          <p:blipFill>
            <a:blip r:embed="rId13" cstate="print"/>
            <a:stretch>
              <a:fillRect/>
            </a:stretch>
          </p:blipFill>
          <p:spPr>
            <a:xfrm>
              <a:off x="4325081" y="4887945"/>
              <a:ext cx="1526858" cy="1499869"/>
            </a:xfrm>
            <a:prstGeom prst="rect">
              <a:avLst/>
            </a:prstGeom>
          </p:spPr>
        </p:pic>
        <p:grpSp>
          <p:nvGrpSpPr>
            <p:cNvPr id="40" name="object 32">
              <a:extLst>
                <a:ext uri="{FF2B5EF4-FFF2-40B4-BE49-F238E27FC236}">
                  <a16:creationId xmlns:a16="http://schemas.microsoft.com/office/drawing/2014/main" id="{B25187E1-3260-4E9D-6B64-F66DE1994D16}"/>
                </a:ext>
              </a:extLst>
            </p:cNvPr>
            <p:cNvGrpSpPr/>
            <p:nvPr/>
          </p:nvGrpSpPr>
          <p:grpSpPr>
            <a:xfrm>
              <a:off x="14009543" y="4887971"/>
              <a:ext cx="1584325" cy="1499870"/>
              <a:chOff x="15307563" y="4887971"/>
              <a:chExt cx="1584325" cy="1499870"/>
            </a:xfrm>
          </p:grpSpPr>
          <p:sp>
            <p:nvSpPr>
              <p:cNvPr id="56" name="object 33">
                <a:extLst>
                  <a:ext uri="{FF2B5EF4-FFF2-40B4-BE49-F238E27FC236}">
                    <a16:creationId xmlns:a16="http://schemas.microsoft.com/office/drawing/2014/main" id="{17BA6C70-8025-CB2A-887D-F063387E0868}"/>
                  </a:ext>
                </a:extLst>
              </p:cNvPr>
              <p:cNvSpPr/>
              <p:nvPr/>
            </p:nvSpPr>
            <p:spPr>
              <a:xfrm>
                <a:off x="15307563" y="4887971"/>
                <a:ext cx="1101725" cy="1499870"/>
              </a:xfrm>
              <a:custGeom>
                <a:avLst/>
                <a:gdLst/>
                <a:ahLst/>
                <a:cxnLst/>
                <a:rect l="l" t="t" r="r" b="b"/>
                <a:pathLst>
                  <a:path w="1101725" h="1499870">
                    <a:moveTo>
                      <a:pt x="1099738" y="608"/>
                    </a:moveTo>
                    <a:lnTo>
                      <a:pt x="-1450" y="608"/>
                    </a:lnTo>
                    <a:lnTo>
                      <a:pt x="-1450" y="1500311"/>
                    </a:lnTo>
                    <a:lnTo>
                      <a:pt x="1099738" y="1500311"/>
                    </a:lnTo>
                    <a:lnTo>
                      <a:pt x="1099738" y="608"/>
                    </a:lnTo>
                    <a:close/>
                  </a:path>
                </a:pathLst>
              </a:custGeom>
              <a:solidFill>
                <a:srgbClr val="05294C"/>
              </a:solidFill>
            </p:spPr>
            <p:txBody>
              <a:bodyPr wrap="square" lIns="0" tIns="0" rIns="0" bIns="0" rtlCol="0"/>
              <a:lstStyle/>
              <a:p>
                <a:endParaRPr/>
              </a:p>
            </p:txBody>
          </p:sp>
          <p:pic>
            <p:nvPicPr>
              <p:cNvPr id="57" name="object 34">
                <a:extLst>
                  <a:ext uri="{FF2B5EF4-FFF2-40B4-BE49-F238E27FC236}">
                    <a16:creationId xmlns:a16="http://schemas.microsoft.com/office/drawing/2014/main" id="{3E8C5D3C-277D-1F5A-860A-8C8AE6A25BA2}"/>
                  </a:ext>
                </a:extLst>
              </p:cNvPr>
              <p:cNvPicPr/>
              <p:nvPr/>
            </p:nvPicPr>
            <p:blipFill>
              <a:blip r:embed="rId14" cstate="print"/>
              <a:stretch>
                <a:fillRect/>
              </a:stretch>
            </p:blipFill>
            <p:spPr>
              <a:xfrm>
                <a:off x="15307563" y="4964256"/>
                <a:ext cx="1583835" cy="1423546"/>
              </a:xfrm>
              <a:prstGeom prst="rect">
                <a:avLst/>
              </a:prstGeom>
            </p:spPr>
          </p:pic>
        </p:grpSp>
        <p:sp>
          <p:nvSpPr>
            <p:cNvPr id="41" name="object 35">
              <a:extLst>
                <a:ext uri="{FF2B5EF4-FFF2-40B4-BE49-F238E27FC236}">
                  <a16:creationId xmlns:a16="http://schemas.microsoft.com/office/drawing/2014/main" id="{53D82B71-9D31-00E6-D33E-893F0C569913}"/>
                </a:ext>
              </a:extLst>
            </p:cNvPr>
            <p:cNvSpPr txBox="1"/>
            <p:nvPr/>
          </p:nvSpPr>
          <p:spPr>
            <a:xfrm>
              <a:off x="13979771" y="6440442"/>
              <a:ext cx="2439670"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MR.</a:t>
              </a:r>
              <a:r>
                <a:rPr sz="1350" b="1" spc="-30" dirty="0">
                  <a:solidFill>
                    <a:srgbClr val="102B4E"/>
                  </a:solidFill>
                  <a:latin typeface="NotoSansDisplay-SemiBold"/>
                  <a:cs typeface="NotoSansDisplay-SemiBold"/>
                </a:rPr>
                <a:t> </a:t>
              </a:r>
              <a:r>
                <a:rPr sz="1350" b="1" dirty="0">
                  <a:solidFill>
                    <a:srgbClr val="102B4E"/>
                  </a:solidFill>
                  <a:latin typeface="NotoSansDisplay-SemiBold"/>
                  <a:cs typeface="NotoSansDisplay-SemiBold"/>
                </a:rPr>
                <a:t>MOHAMAD</a:t>
              </a:r>
              <a:r>
                <a:rPr sz="1350" b="1" spc="-30" dirty="0">
                  <a:solidFill>
                    <a:srgbClr val="102B4E"/>
                  </a:solidFill>
                  <a:latin typeface="NotoSansDisplay-SemiBold"/>
                  <a:cs typeface="NotoSansDisplay-SemiBold"/>
                </a:rPr>
                <a:t> </a:t>
              </a:r>
              <a:r>
                <a:rPr sz="1350" b="1" spc="-10" dirty="0">
                  <a:solidFill>
                    <a:srgbClr val="102B4E"/>
                  </a:solidFill>
                  <a:latin typeface="NotoSansDisplay-SemiBold"/>
                  <a:cs typeface="NotoSansDisplay-SemiBold"/>
                </a:rPr>
                <a:t>FAYEZ</a:t>
              </a:r>
              <a:r>
                <a:rPr sz="1350" b="1" spc="-30" dirty="0">
                  <a:solidFill>
                    <a:srgbClr val="102B4E"/>
                  </a:solidFill>
                  <a:latin typeface="NotoSansDisplay-SemiBold"/>
                  <a:cs typeface="NotoSansDisplay-SemiBold"/>
                </a:rPr>
                <a:t> </a:t>
              </a:r>
              <a:r>
                <a:rPr sz="1350" b="1" spc="-10" dirty="0">
                  <a:solidFill>
                    <a:srgbClr val="102B4E"/>
                  </a:solidFill>
                  <a:latin typeface="NotoSansDisplay-SemiBold"/>
                  <a:cs typeface="NotoSansDisplay-SemiBold"/>
                </a:rPr>
                <a:t>TAMIMI</a:t>
              </a:r>
              <a:endParaRPr sz="1350" dirty="0">
                <a:latin typeface="NotoSansDisplay-SemiBold"/>
                <a:cs typeface="NotoSansDisplay-SemiBold"/>
              </a:endParaRPr>
            </a:p>
          </p:txBody>
        </p:sp>
        <p:grpSp>
          <p:nvGrpSpPr>
            <p:cNvPr id="42" name="object 36">
              <a:extLst>
                <a:ext uri="{FF2B5EF4-FFF2-40B4-BE49-F238E27FC236}">
                  <a16:creationId xmlns:a16="http://schemas.microsoft.com/office/drawing/2014/main" id="{BE639E96-85CD-FC82-659C-309FA4A12883}"/>
                </a:ext>
              </a:extLst>
            </p:cNvPr>
            <p:cNvGrpSpPr/>
            <p:nvPr/>
          </p:nvGrpSpPr>
          <p:grpSpPr>
            <a:xfrm>
              <a:off x="1990277" y="4887971"/>
              <a:ext cx="1499870" cy="1499870"/>
              <a:chOff x="2515463" y="4887971"/>
              <a:chExt cx="1499870" cy="1499870"/>
            </a:xfrm>
          </p:grpSpPr>
          <p:sp>
            <p:nvSpPr>
              <p:cNvPr id="53" name="object 37">
                <a:extLst>
                  <a:ext uri="{FF2B5EF4-FFF2-40B4-BE49-F238E27FC236}">
                    <a16:creationId xmlns:a16="http://schemas.microsoft.com/office/drawing/2014/main" id="{D3B947D2-AEBE-C1C4-1813-D0A017749103}"/>
                  </a:ext>
                </a:extLst>
              </p:cNvPr>
              <p:cNvSpPr/>
              <p:nvPr/>
            </p:nvSpPr>
            <p:spPr>
              <a:xfrm>
                <a:off x="2515463" y="4887971"/>
                <a:ext cx="1101725" cy="1499870"/>
              </a:xfrm>
              <a:custGeom>
                <a:avLst/>
                <a:gdLst/>
                <a:ahLst/>
                <a:cxnLst/>
                <a:rect l="l" t="t" r="r" b="b"/>
                <a:pathLst>
                  <a:path w="1101725" h="1499870">
                    <a:moveTo>
                      <a:pt x="1100950" y="608"/>
                    </a:moveTo>
                    <a:lnTo>
                      <a:pt x="-238" y="608"/>
                    </a:lnTo>
                    <a:lnTo>
                      <a:pt x="-238" y="1500311"/>
                    </a:lnTo>
                    <a:lnTo>
                      <a:pt x="1100950" y="1500311"/>
                    </a:lnTo>
                    <a:lnTo>
                      <a:pt x="1100950" y="608"/>
                    </a:lnTo>
                    <a:close/>
                  </a:path>
                </a:pathLst>
              </a:custGeom>
              <a:solidFill>
                <a:srgbClr val="05294C"/>
              </a:solidFill>
            </p:spPr>
            <p:txBody>
              <a:bodyPr wrap="square" lIns="0" tIns="0" rIns="0" bIns="0" rtlCol="0"/>
              <a:lstStyle/>
              <a:p>
                <a:endParaRPr/>
              </a:p>
            </p:txBody>
          </p:sp>
          <p:pic>
            <p:nvPicPr>
              <p:cNvPr id="54" name="object 38">
                <a:extLst>
                  <a:ext uri="{FF2B5EF4-FFF2-40B4-BE49-F238E27FC236}">
                    <a16:creationId xmlns:a16="http://schemas.microsoft.com/office/drawing/2014/main" id="{5FF07DD6-9B43-4E1E-19E4-3FBA3F8BDD14}"/>
                  </a:ext>
                </a:extLst>
              </p:cNvPr>
              <p:cNvPicPr/>
              <p:nvPr/>
            </p:nvPicPr>
            <p:blipFill>
              <a:blip r:embed="rId15" cstate="print"/>
              <a:stretch>
                <a:fillRect/>
              </a:stretch>
            </p:blipFill>
            <p:spPr>
              <a:xfrm>
                <a:off x="3616756" y="5519484"/>
                <a:ext cx="398551" cy="868331"/>
              </a:xfrm>
              <a:prstGeom prst="rect">
                <a:avLst/>
              </a:prstGeom>
            </p:spPr>
          </p:pic>
          <p:pic>
            <p:nvPicPr>
              <p:cNvPr id="55" name="object 39">
                <a:extLst>
                  <a:ext uri="{FF2B5EF4-FFF2-40B4-BE49-F238E27FC236}">
                    <a16:creationId xmlns:a16="http://schemas.microsoft.com/office/drawing/2014/main" id="{B9734B5E-420C-D0A1-30AD-48DAC846AEE0}"/>
                  </a:ext>
                </a:extLst>
              </p:cNvPr>
              <p:cNvPicPr/>
              <p:nvPr/>
            </p:nvPicPr>
            <p:blipFill>
              <a:blip r:embed="rId16" cstate="print"/>
              <a:stretch>
                <a:fillRect/>
              </a:stretch>
            </p:blipFill>
            <p:spPr>
              <a:xfrm>
                <a:off x="2515463" y="4904242"/>
                <a:ext cx="1101293" cy="1483573"/>
              </a:xfrm>
              <a:prstGeom prst="rect">
                <a:avLst/>
              </a:prstGeom>
            </p:spPr>
          </p:pic>
        </p:grpSp>
        <p:sp>
          <p:nvSpPr>
            <p:cNvPr id="43" name="object 40">
              <a:extLst>
                <a:ext uri="{FF2B5EF4-FFF2-40B4-BE49-F238E27FC236}">
                  <a16:creationId xmlns:a16="http://schemas.microsoft.com/office/drawing/2014/main" id="{1C8FD29E-194A-A33E-FDC9-9CF1279E5A8E}"/>
                </a:ext>
              </a:extLst>
            </p:cNvPr>
            <p:cNvSpPr txBox="1"/>
            <p:nvPr/>
          </p:nvSpPr>
          <p:spPr>
            <a:xfrm>
              <a:off x="1974850" y="6440442"/>
              <a:ext cx="1932305"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DR. ABDULHAI </a:t>
              </a:r>
              <a:r>
                <a:rPr sz="1350" b="1" spc="-10" dirty="0">
                  <a:solidFill>
                    <a:srgbClr val="102B4E"/>
                  </a:solidFill>
                  <a:latin typeface="NotoSansDisplay-SemiBold"/>
                  <a:cs typeface="NotoSansDisplay-SemiBold"/>
                </a:rPr>
                <a:t>MEGDAD</a:t>
              </a:r>
              <a:endParaRPr sz="1350" dirty="0">
                <a:latin typeface="NotoSansDisplay-SemiBold"/>
                <a:cs typeface="NotoSansDisplay-SemiBold"/>
              </a:endParaRPr>
            </a:p>
          </p:txBody>
        </p:sp>
        <p:grpSp>
          <p:nvGrpSpPr>
            <p:cNvPr id="44" name="object 41">
              <a:extLst>
                <a:ext uri="{FF2B5EF4-FFF2-40B4-BE49-F238E27FC236}">
                  <a16:creationId xmlns:a16="http://schemas.microsoft.com/office/drawing/2014/main" id="{62BB8EBD-17A3-6F1E-2DFA-D550A216B73D}"/>
                </a:ext>
              </a:extLst>
            </p:cNvPr>
            <p:cNvGrpSpPr/>
            <p:nvPr/>
          </p:nvGrpSpPr>
          <p:grpSpPr>
            <a:xfrm>
              <a:off x="11475807" y="4887971"/>
              <a:ext cx="1731645" cy="1499870"/>
              <a:chOff x="12639599" y="4887971"/>
              <a:chExt cx="1731645" cy="1499870"/>
            </a:xfrm>
          </p:grpSpPr>
          <p:sp>
            <p:nvSpPr>
              <p:cNvPr id="50" name="object 42">
                <a:extLst>
                  <a:ext uri="{FF2B5EF4-FFF2-40B4-BE49-F238E27FC236}">
                    <a16:creationId xmlns:a16="http://schemas.microsoft.com/office/drawing/2014/main" id="{AA4D33D2-C994-43A6-F1D6-96597E277908}"/>
                  </a:ext>
                </a:extLst>
              </p:cNvPr>
              <p:cNvSpPr/>
              <p:nvPr/>
            </p:nvSpPr>
            <p:spPr>
              <a:xfrm>
                <a:off x="12639599" y="4887971"/>
                <a:ext cx="1101725" cy="1499870"/>
              </a:xfrm>
              <a:custGeom>
                <a:avLst/>
                <a:gdLst/>
                <a:ahLst/>
                <a:cxnLst/>
                <a:rect l="l" t="t" r="r" b="b"/>
                <a:pathLst>
                  <a:path w="1101725" h="1499870">
                    <a:moveTo>
                      <a:pt x="1099990" y="608"/>
                    </a:moveTo>
                    <a:lnTo>
                      <a:pt x="-1197" y="608"/>
                    </a:lnTo>
                    <a:lnTo>
                      <a:pt x="-1197" y="1500311"/>
                    </a:lnTo>
                    <a:lnTo>
                      <a:pt x="1099990" y="1500311"/>
                    </a:lnTo>
                    <a:lnTo>
                      <a:pt x="1099990" y="608"/>
                    </a:lnTo>
                    <a:close/>
                  </a:path>
                </a:pathLst>
              </a:custGeom>
              <a:solidFill>
                <a:srgbClr val="05294C"/>
              </a:solidFill>
            </p:spPr>
            <p:txBody>
              <a:bodyPr wrap="square" lIns="0" tIns="0" rIns="0" bIns="0" rtlCol="0"/>
              <a:lstStyle/>
              <a:p>
                <a:endParaRPr/>
              </a:p>
            </p:txBody>
          </p:sp>
          <p:pic>
            <p:nvPicPr>
              <p:cNvPr id="51" name="object 43">
                <a:extLst>
                  <a:ext uri="{FF2B5EF4-FFF2-40B4-BE49-F238E27FC236}">
                    <a16:creationId xmlns:a16="http://schemas.microsoft.com/office/drawing/2014/main" id="{2E55399C-2D37-6D3C-10F9-3F745D5A9F04}"/>
                  </a:ext>
                </a:extLst>
              </p:cNvPr>
              <p:cNvPicPr/>
              <p:nvPr/>
            </p:nvPicPr>
            <p:blipFill>
              <a:blip r:embed="rId15" cstate="print"/>
              <a:stretch>
                <a:fillRect/>
              </a:stretch>
            </p:blipFill>
            <p:spPr>
              <a:xfrm>
                <a:off x="13740892" y="5519484"/>
                <a:ext cx="398551" cy="868331"/>
              </a:xfrm>
              <a:prstGeom prst="rect">
                <a:avLst/>
              </a:prstGeom>
            </p:spPr>
          </p:pic>
          <p:pic>
            <p:nvPicPr>
              <p:cNvPr id="52" name="object 44">
                <a:extLst>
                  <a:ext uri="{FF2B5EF4-FFF2-40B4-BE49-F238E27FC236}">
                    <a16:creationId xmlns:a16="http://schemas.microsoft.com/office/drawing/2014/main" id="{CCF23B6D-BD3F-5542-985B-2EFDBF338A7E}"/>
                  </a:ext>
                </a:extLst>
              </p:cNvPr>
              <p:cNvPicPr/>
              <p:nvPr/>
            </p:nvPicPr>
            <p:blipFill>
              <a:blip r:embed="rId17" cstate="print"/>
              <a:stretch>
                <a:fillRect/>
              </a:stretch>
            </p:blipFill>
            <p:spPr>
              <a:xfrm>
                <a:off x="12639599" y="4961311"/>
                <a:ext cx="1731454" cy="1426504"/>
              </a:xfrm>
              <a:prstGeom prst="rect">
                <a:avLst/>
              </a:prstGeom>
            </p:spPr>
          </p:pic>
        </p:grpSp>
        <p:sp>
          <p:nvSpPr>
            <p:cNvPr id="45" name="object 45">
              <a:extLst>
                <a:ext uri="{FF2B5EF4-FFF2-40B4-BE49-F238E27FC236}">
                  <a16:creationId xmlns:a16="http://schemas.microsoft.com/office/drawing/2014/main" id="{B72DE92D-8525-8048-4254-8D0617F7160F}"/>
                </a:ext>
              </a:extLst>
            </p:cNvPr>
            <p:cNvSpPr txBox="1"/>
            <p:nvPr/>
          </p:nvSpPr>
          <p:spPr>
            <a:xfrm>
              <a:off x="11461912" y="6440442"/>
              <a:ext cx="2066288"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102B4E"/>
                  </a:solidFill>
                  <a:latin typeface="NotoSansDisplay-SemiBold"/>
                  <a:cs typeface="NotoSansDisplay-SemiBold"/>
                </a:rPr>
                <a:t>DR. HAMMOUD </a:t>
              </a:r>
              <a:r>
                <a:rPr sz="1350" b="1" spc="-10" dirty="0">
                  <a:solidFill>
                    <a:srgbClr val="102B4E"/>
                  </a:solidFill>
                  <a:latin typeface="NotoSansDisplay-SemiBold"/>
                  <a:cs typeface="NotoSansDisplay-SemiBold"/>
                </a:rPr>
                <a:t>ALJAMALI</a:t>
              </a:r>
              <a:endParaRPr sz="1350">
                <a:latin typeface="NotoSansDisplay-SemiBold"/>
                <a:cs typeface="NotoSansDisplay-SemiBold"/>
              </a:endParaRPr>
            </a:p>
          </p:txBody>
        </p:sp>
        <p:pic>
          <p:nvPicPr>
            <p:cNvPr id="46" name="object 49">
              <a:extLst>
                <a:ext uri="{FF2B5EF4-FFF2-40B4-BE49-F238E27FC236}">
                  <a16:creationId xmlns:a16="http://schemas.microsoft.com/office/drawing/2014/main" id="{E0D27DC1-2FEC-EF27-4978-C84E1230FEFD}"/>
                </a:ext>
              </a:extLst>
            </p:cNvPr>
            <p:cNvPicPr/>
            <p:nvPr/>
          </p:nvPicPr>
          <p:blipFill>
            <a:blip r:embed="rId18" cstate="print"/>
            <a:stretch>
              <a:fillRect/>
            </a:stretch>
          </p:blipFill>
          <p:spPr>
            <a:xfrm>
              <a:off x="16769332" y="4887945"/>
              <a:ext cx="1764126" cy="1499870"/>
            </a:xfrm>
            <a:prstGeom prst="rect">
              <a:avLst/>
            </a:prstGeom>
          </p:spPr>
        </p:pic>
        <p:pic>
          <p:nvPicPr>
            <p:cNvPr id="47" name="object 30">
              <a:extLst>
                <a:ext uri="{FF2B5EF4-FFF2-40B4-BE49-F238E27FC236}">
                  <a16:creationId xmlns:a16="http://schemas.microsoft.com/office/drawing/2014/main" id="{2A27177A-1912-C81D-BBC8-A4BB234F8BFB}"/>
                </a:ext>
              </a:extLst>
            </p:cNvPr>
            <p:cNvPicPr/>
            <p:nvPr/>
          </p:nvPicPr>
          <p:blipFill>
            <a:blip r:embed="rId19" cstate="print"/>
            <a:stretch>
              <a:fillRect/>
            </a:stretch>
          </p:blipFill>
          <p:spPr>
            <a:xfrm>
              <a:off x="16772162" y="7551503"/>
              <a:ext cx="1522296" cy="1499844"/>
            </a:xfrm>
            <a:prstGeom prst="rect">
              <a:avLst/>
            </a:prstGeom>
          </p:spPr>
        </p:pic>
        <p:sp>
          <p:nvSpPr>
            <p:cNvPr id="48" name="object 35">
              <a:extLst>
                <a:ext uri="{FF2B5EF4-FFF2-40B4-BE49-F238E27FC236}">
                  <a16:creationId xmlns:a16="http://schemas.microsoft.com/office/drawing/2014/main" id="{624F59EE-6C64-D79E-F4F5-0717BE1B1DB6}"/>
                </a:ext>
              </a:extLst>
            </p:cNvPr>
            <p:cNvSpPr txBox="1"/>
            <p:nvPr/>
          </p:nvSpPr>
          <p:spPr>
            <a:xfrm>
              <a:off x="16760294" y="6440442"/>
              <a:ext cx="2439670" cy="221214"/>
            </a:xfrm>
            <a:prstGeom prst="rect">
              <a:avLst/>
            </a:prstGeom>
          </p:spPr>
          <p:txBody>
            <a:bodyPr vert="horz" wrap="square" lIns="0" tIns="13335" rIns="0" bIns="0" rtlCol="0">
              <a:spAutoFit/>
            </a:bodyPr>
            <a:lstStyle/>
            <a:p>
              <a:pPr marL="12700">
                <a:lnSpc>
                  <a:spcPct val="100000"/>
                </a:lnSpc>
                <a:spcBef>
                  <a:spcPts val="105"/>
                </a:spcBef>
              </a:pPr>
              <a:r>
                <a:rPr lang="en-US" sz="1350" b="1" dirty="0">
                  <a:solidFill>
                    <a:srgbClr val="102B4E"/>
                  </a:solidFill>
                  <a:latin typeface="NotoSansDisplay-SemiBold"/>
                  <a:cs typeface="NotoSansDisplay-SemiBold"/>
                </a:rPr>
                <a:t>DR. HMOUD ALSHAMRI</a:t>
              </a:r>
              <a:endParaRPr sz="1350" dirty="0">
                <a:latin typeface="NotoSansDisplay-SemiBold"/>
                <a:cs typeface="NotoSansDisplay-SemiBold"/>
              </a:endParaRPr>
            </a:p>
          </p:txBody>
        </p:sp>
        <p:sp>
          <p:nvSpPr>
            <p:cNvPr id="49" name="object 8">
              <a:extLst>
                <a:ext uri="{FF2B5EF4-FFF2-40B4-BE49-F238E27FC236}">
                  <a16:creationId xmlns:a16="http://schemas.microsoft.com/office/drawing/2014/main" id="{4882FAB5-C67B-9CCB-B4CC-0B1FAD32D5AA}"/>
                </a:ext>
              </a:extLst>
            </p:cNvPr>
            <p:cNvSpPr txBox="1"/>
            <p:nvPr/>
          </p:nvSpPr>
          <p:spPr>
            <a:xfrm>
              <a:off x="16750768" y="9103721"/>
              <a:ext cx="1860550" cy="221214"/>
            </a:xfrm>
            <a:prstGeom prst="rect">
              <a:avLst/>
            </a:prstGeom>
          </p:spPr>
          <p:txBody>
            <a:bodyPr vert="horz" wrap="square" lIns="0" tIns="13335" rIns="0" bIns="0" rtlCol="0">
              <a:spAutoFit/>
            </a:bodyPr>
            <a:lstStyle/>
            <a:p>
              <a:pPr marL="12700">
                <a:lnSpc>
                  <a:spcPct val="100000"/>
                </a:lnSpc>
                <a:spcBef>
                  <a:spcPts val="105"/>
                </a:spcBef>
              </a:pPr>
              <a:r>
                <a:rPr lang="en-US" sz="1350" b="1" dirty="0">
                  <a:solidFill>
                    <a:srgbClr val="102B4E"/>
                  </a:solidFill>
                  <a:latin typeface="NotoSansDisplay-SemiBold"/>
                  <a:cs typeface="NotoSansDisplay-SemiBold"/>
                </a:rPr>
                <a:t>MR. NAIF AL-BUTTI</a:t>
              </a:r>
              <a:endParaRPr sz="1350" dirty="0">
                <a:latin typeface="NotoSansDisplay-SemiBold"/>
                <a:cs typeface="NotoSansDisplay-SemiBold"/>
              </a:endParaRPr>
            </a:p>
          </p:txBody>
        </p:sp>
      </p:grpSp>
      <p:sp>
        <p:nvSpPr>
          <p:cNvPr id="69" name="TextBox 68">
            <a:extLst>
              <a:ext uri="{FF2B5EF4-FFF2-40B4-BE49-F238E27FC236}">
                <a16:creationId xmlns:a16="http://schemas.microsoft.com/office/drawing/2014/main" id="{C7E7018A-56B5-A698-66D3-3A5C0DA94DA0}"/>
              </a:ext>
            </a:extLst>
          </p:cNvPr>
          <p:cNvSpPr txBox="1"/>
          <p:nvPr/>
        </p:nvSpPr>
        <p:spPr>
          <a:xfrm>
            <a:off x="1087821" y="583324"/>
            <a:ext cx="8280545" cy="1225977"/>
          </a:xfrm>
          <a:prstGeom prst="rect">
            <a:avLst/>
          </a:prstGeom>
          <a:noFill/>
        </p:spPr>
        <p:txBody>
          <a:bodyPr wrap="square"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600" b="1" i="0" u="none" strike="noStrike" kern="0" cap="none" spc="0" normalizeH="0" baseline="0" noProof="0" dirty="0">
                <a:ln>
                  <a:noFill/>
                </a:ln>
                <a:solidFill>
                  <a:srgbClr val="86B5E0"/>
                </a:solidFill>
                <a:effectLst/>
                <a:uLnTx/>
                <a:uFillTx/>
                <a:latin typeface="Montserrat SemiBold" panose="00000700000000000000" pitchFamily="2" charset="0"/>
                <a:ea typeface="+mj-ea"/>
                <a:cs typeface="Arial" panose="020B0604020202020204" pitchFamily="34" charset="0"/>
              </a:rPr>
              <a:t>MEGA </a:t>
            </a:r>
            <a:r>
              <a:rPr kumimoji="0" lang="en-US" sz="3600" b="1" i="0" u="none" strike="noStrike" kern="0" cap="none" spc="-10" normalizeH="0" baseline="0" noProof="0" dirty="0">
                <a:ln>
                  <a:noFill/>
                </a:ln>
                <a:solidFill>
                  <a:srgbClr val="86B5E0"/>
                </a:solidFill>
                <a:effectLst/>
                <a:uLnTx/>
                <a:uFillTx/>
                <a:latin typeface="Montserrat SemiBold" panose="00000700000000000000" pitchFamily="2" charset="0"/>
                <a:ea typeface="+mj-ea"/>
                <a:cs typeface="Arial" panose="020B0604020202020204" pitchFamily="34" charset="0"/>
              </a:rPr>
              <a:t>GROUP</a:t>
            </a:r>
          </a:p>
          <a:p>
            <a:pPr marL="12700" marR="0" lvl="0" indent="0" defTabSz="914400" eaLnBrk="1" fontAlgn="auto" latinLnBrk="0" hangingPunct="1">
              <a:lnSpc>
                <a:spcPct val="100000"/>
              </a:lnSpc>
              <a:spcBef>
                <a:spcPts val="175"/>
              </a:spcBef>
              <a:spcAft>
                <a:spcPts val="0"/>
              </a:spcAft>
              <a:buClrTx/>
              <a:buSzTx/>
              <a:buFontTx/>
              <a:buNone/>
              <a:tabLst>
                <a:tab pos="4049395" algn="l"/>
              </a:tabLst>
              <a:defRPr/>
            </a:pPr>
            <a:r>
              <a:rPr kumimoji="0" lang="en-US" sz="3600" b="1" i="0" u="none" strike="noStrike" kern="0" cap="none" spc="-10" normalizeH="0" baseline="0" noProof="0" dirty="0">
                <a:ln>
                  <a:noFill/>
                </a:ln>
                <a:solidFill>
                  <a:srgbClr val="206B95"/>
                </a:solidFill>
                <a:effectLst/>
                <a:uLnTx/>
                <a:uFillTx/>
                <a:latin typeface="Montserrat SemiBold" panose="00000700000000000000" pitchFamily="2" charset="0"/>
                <a:ea typeface="+mj-ea"/>
                <a:cs typeface="Arial" panose="020B0604020202020204" pitchFamily="34" charset="0"/>
              </a:rPr>
              <a:t>ADVISORY</a:t>
            </a:r>
            <a:r>
              <a:rPr lang="en-US" sz="3600" b="1" kern="0" dirty="0">
                <a:solidFill>
                  <a:srgbClr val="206B95"/>
                </a:solidFill>
                <a:latin typeface="Montserrat SemiBold" panose="00000700000000000000" pitchFamily="2" charset="0"/>
                <a:ea typeface="+mj-ea"/>
                <a:cs typeface="Arial" panose="020B0604020202020204" pitchFamily="34" charset="0"/>
              </a:rPr>
              <a:t>  </a:t>
            </a:r>
            <a:r>
              <a:rPr kumimoji="0" lang="en-US" sz="3600" b="1" i="0" u="none" strike="noStrike" kern="0" cap="none" spc="-20" normalizeH="0" baseline="0" noProof="0" dirty="0">
                <a:ln>
                  <a:noFill/>
                </a:ln>
                <a:solidFill>
                  <a:srgbClr val="206B95"/>
                </a:solidFill>
                <a:effectLst/>
                <a:uLnTx/>
                <a:uFillTx/>
                <a:latin typeface="Montserrat SemiBold" panose="00000700000000000000" pitchFamily="2" charset="0"/>
                <a:ea typeface="+mj-ea"/>
                <a:cs typeface="Arial" panose="020B0604020202020204" pitchFamily="34" charset="0"/>
              </a:rPr>
              <a:t>BOARD</a:t>
            </a:r>
            <a:endParaRPr lang="en-US" sz="3600" dirty="0">
              <a:solidFill>
                <a:srgbClr val="206B95"/>
              </a:solidFill>
              <a:latin typeface="Montserrat SemiBold" panose="00000700000000000000" pitchFamily="2" charset="0"/>
            </a:endParaRPr>
          </a:p>
        </p:txBody>
      </p:sp>
    </p:spTree>
    <p:extLst>
      <p:ext uri="{BB962C8B-B14F-4D97-AF65-F5344CB8AC3E}">
        <p14:creationId xmlns:p14="http://schemas.microsoft.com/office/powerpoint/2010/main" val="1031648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4684297"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ORGANIZATIONAL</a:t>
            </a:r>
          </a:p>
          <a:p>
            <a:r>
              <a:rPr lang="en-US" sz="3600" dirty="0">
                <a:solidFill>
                  <a:srgbClr val="206B95"/>
                </a:solidFill>
                <a:latin typeface="Montserrat SemiBold" panose="00000700000000000000" pitchFamily="2" charset="0"/>
              </a:rPr>
              <a:t>STRUCTURE</a:t>
            </a:r>
            <a:endParaRPr lang="en-PK" sz="3600" dirty="0">
              <a:solidFill>
                <a:srgbClr val="206B95"/>
              </a:solidFill>
              <a:latin typeface="Montserrat SemiBold" panose="00000700000000000000" pitchFamily="2" charset="0"/>
            </a:endParaRPr>
          </a:p>
        </p:txBody>
      </p:sp>
      <p:pic>
        <p:nvPicPr>
          <p:cNvPr id="9" name="Picture 8">
            <a:extLst>
              <a:ext uri="{FF2B5EF4-FFF2-40B4-BE49-F238E27FC236}">
                <a16:creationId xmlns:a16="http://schemas.microsoft.com/office/drawing/2014/main" id="{7365D9E8-3225-B8A4-4EC9-0C97CB9FC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8" y="1650271"/>
            <a:ext cx="11277604" cy="4290281"/>
          </a:xfrm>
          <a:prstGeom prst="rect">
            <a:avLst/>
          </a:prstGeom>
        </p:spPr>
      </p:pic>
    </p:spTree>
    <p:extLst>
      <p:ext uri="{BB962C8B-B14F-4D97-AF65-F5344CB8AC3E}">
        <p14:creationId xmlns:p14="http://schemas.microsoft.com/office/powerpoint/2010/main" val="341486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6"/>
            <a:ext cx="7713693" cy="4479677"/>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656896" y="53365"/>
            <a:ext cx="10878209" cy="1754326"/>
          </a:xfrm>
          <a:prstGeom prst="rect">
            <a:avLst/>
          </a:prstGeom>
          <a:noFill/>
        </p:spPr>
        <p:txBody>
          <a:bodyPr wrap="square" rtlCol="0">
            <a:spAutoFit/>
          </a:bodyPr>
          <a:lstStyle/>
          <a:p>
            <a:pPr algn="ctr"/>
            <a:r>
              <a:rPr lang="en-US" sz="3600" dirty="0">
                <a:solidFill>
                  <a:schemeClr val="accent5"/>
                </a:solidFill>
                <a:latin typeface="Montserrat SemiBold" panose="00000700000000000000" pitchFamily="2" charset="0"/>
              </a:rPr>
              <a:t>DEVELOPING A BUSINESS WHICH IS SCALABLE AND HAVE SUSTAINABLE COMPETITIVE ADVANTAGES</a:t>
            </a:r>
            <a:endParaRPr lang="en-PK" sz="3600" dirty="0">
              <a:solidFill>
                <a:srgbClr val="216A94"/>
              </a:solidFill>
              <a:latin typeface="Montserrat SemiBold" panose="00000700000000000000" pitchFamily="2" charset="0"/>
            </a:endParaRPr>
          </a:p>
        </p:txBody>
      </p:sp>
      <p:sp>
        <p:nvSpPr>
          <p:cNvPr id="3" name="object 3">
            <a:extLst>
              <a:ext uri="{FF2B5EF4-FFF2-40B4-BE49-F238E27FC236}">
                <a16:creationId xmlns:a16="http://schemas.microsoft.com/office/drawing/2014/main" id="{CB12AA96-E437-950B-A971-2C61AE3A4158}"/>
              </a:ext>
            </a:extLst>
          </p:cNvPr>
          <p:cNvSpPr txBox="1"/>
          <p:nvPr/>
        </p:nvSpPr>
        <p:spPr>
          <a:xfrm>
            <a:off x="2031479" y="2187641"/>
            <a:ext cx="8129042" cy="289823"/>
          </a:xfrm>
          <a:prstGeom prst="rect">
            <a:avLst/>
          </a:prstGeom>
        </p:spPr>
        <p:txBody>
          <a:bodyPr vert="horz" wrap="square" lIns="0" tIns="12700" rIns="0" bIns="0" rtlCol="0">
            <a:spAutoFit/>
          </a:bodyPr>
          <a:lstStyle/>
          <a:p>
            <a:pPr marL="12700">
              <a:lnSpc>
                <a:spcPct val="100000"/>
              </a:lnSpc>
              <a:spcBef>
                <a:spcPts val="100"/>
              </a:spcBef>
            </a:pPr>
            <a:r>
              <a:rPr dirty="0">
                <a:solidFill>
                  <a:schemeClr val="bg2">
                    <a:lumMod val="10000"/>
                  </a:schemeClr>
                </a:solidFill>
                <a:latin typeface="Montserrat Medium" panose="00000600000000000000" pitchFamily="2" charset="0"/>
                <a:cs typeface="Arial" panose="020B0604020202020204" pitchFamily="34" charset="0"/>
              </a:rPr>
              <a:t>Our</a:t>
            </a:r>
            <a:r>
              <a:rPr spc="-35" dirty="0">
                <a:solidFill>
                  <a:schemeClr val="bg2">
                    <a:lumMod val="10000"/>
                  </a:schemeClr>
                </a:solidFill>
                <a:latin typeface="Montserrat Medium" panose="00000600000000000000" pitchFamily="2" charset="0"/>
                <a:cs typeface="Arial" panose="020B0604020202020204" pitchFamily="34" charset="0"/>
              </a:rPr>
              <a:t> </a:t>
            </a:r>
            <a:r>
              <a:rPr dirty="0">
                <a:solidFill>
                  <a:schemeClr val="bg2">
                    <a:lumMod val="10000"/>
                  </a:schemeClr>
                </a:solidFill>
                <a:latin typeface="Montserrat Medium" panose="00000600000000000000" pitchFamily="2" charset="0"/>
                <a:cs typeface="Arial" panose="020B0604020202020204" pitchFamily="34" charset="0"/>
              </a:rPr>
              <a:t>strategic</a:t>
            </a:r>
            <a:r>
              <a:rPr spc="-35" dirty="0">
                <a:solidFill>
                  <a:schemeClr val="bg2">
                    <a:lumMod val="10000"/>
                  </a:schemeClr>
                </a:solidFill>
                <a:latin typeface="Montserrat Medium" panose="00000600000000000000" pitchFamily="2" charset="0"/>
                <a:cs typeface="Arial" panose="020B0604020202020204" pitchFamily="34" charset="0"/>
              </a:rPr>
              <a:t> </a:t>
            </a:r>
            <a:r>
              <a:rPr dirty="0">
                <a:solidFill>
                  <a:schemeClr val="bg2">
                    <a:lumMod val="10000"/>
                  </a:schemeClr>
                </a:solidFill>
                <a:latin typeface="Montserrat Medium" panose="00000600000000000000" pitchFamily="2" charset="0"/>
                <a:cs typeface="Arial" panose="020B0604020202020204" pitchFamily="34" charset="0"/>
              </a:rPr>
              <a:t>approach</a:t>
            </a:r>
            <a:r>
              <a:rPr spc="-35" dirty="0">
                <a:solidFill>
                  <a:schemeClr val="bg2">
                    <a:lumMod val="10000"/>
                  </a:schemeClr>
                </a:solidFill>
                <a:latin typeface="Montserrat Medium" panose="00000600000000000000" pitchFamily="2" charset="0"/>
                <a:cs typeface="Arial" panose="020B0604020202020204" pitchFamily="34" charset="0"/>
              </a:rPr>
              <a:t> </a:t>
            </a:r>
            <a:r>
              <a:rPr dirty="0">
                <a:solidFill>
                  <a:schemeClr val="bg2">
                    <a:lumMod val="10000"/>
                  </a:schemeClr>
                </a:solidFill>
                <a:latin typeface="Montserrat Medium" panose="00000600000000000000" pitchFamily="2" charset="0"/>
                <a:cs typeface="Arial" panose="020B0604020202020204" pitchFamily="34" charset="0"/>
              </a:rPr>
              <a:t>empowers</a:t>
            </a:r>
            <a:r>
              <a:rPr spc="-30" dirty="0">
                <a:solidFill>
                  <a:schemeClr val="bg2">
                    <a:lumMod val="10000"/>
                  </a:schemeClr>
                </a:solidFill>
                <a:latin typeface="Montserrat Medium" panose="00000600000000000000" pitchFamily="2" charset="0"/>
                <a:cs typeface="Arial" panose="020B0604020202020204" pitchFamily="34" charset="0"/>
              </a:rPr>
              <a:t> </a:t>
            </a:r>
            <a:r>
              <a:rPr dirty="0">
                <a:solidFill>
                  <a:schemeClr val="bg2">
                    <a:lumMod val="10000"/>
                  </a:schemeClr>
                </a:solidFill>
                <a:latin typeface="Montserrat Medium" panose="00000600000000000000" pitchFamily="2" charset="0"/>
                <a:cs typeface="Arial" panose="020B0604020202020204" pitchFamily="34" charset="0"/>
              </a:rPr>
              <a:t>organizations</a:t>
            </a:r>
            <a:r>
              <a:rPr spc="-35" dirty="0">
                <a:solidFill>
                  <a:schemeClr val="bg2">
                    <a:lumMod val="10000"/>
                  </a:schemeClr>
                </a:solidFill>
                <a:latin typeface="Montserrat Medium" panose="00000600000000000000" pitchFamily="2" charset="0"/>
                <a:cs typeface="Arial" panose="020B0604020202020204" pitchFamily="34" charset="0"/>
              </a:rPr>
              <a:t> </a:t>
            </a:r>
            <a:r>
              <a:rPr dirty="0">
                <a:solidFill>
                  <a:schemeClr val="bg2">
                    <a:lumMod val="10000"/>
                  </a:schemeClr>
                </a:solidFill>
                <a:latin typeface="Montserrat Medium" panose="00000600000000000000" pitchFamily="2" charset="0"/>
                <a:cs typeface="Arial" panose="020B0604020202020204" pitchFamily="34" charset="0"/>
              </a:rPr>
              <a:t>from</a:t>
            </a:r>
            <a:r>
              <a:rPr spc="-35" dirty="0">
                <a:solidFill>
                  <a:schemeClr val="bg2">
                    <a:lumMod val="10000"/>
                  </a:schemeClr>
                </a:solidFill>
                <a:latin typeface="Montserrat Medium" panose="00000600000000000000" pitchFamily="2" charset="0"/>
                <a:cs typeface="Arial" panose="020B0604020202020204" pitchFamily="34" charset="0"/>
              </a:rPr>
              <a:t> </a:t>
            </a:r>
            <a:r>
              <a:rPr dirty="0">
                <a:solidFill>
                  <a:schemeClr val="bg2">
                    <a:lumMod val="10000"/>
                  </a:schemeClr>
                </a:solidFill>
                <a:latin typeface="Montserrat Medium" panose="00000600000000000000" pitchFamily="2" charset="0"/>
                <a:cs typeface="Arial" panose="020B0604020202020204" pitchFamily="34" charset="0"/>
              </a:rPr>
              <a:t>inside</a:t>
            </a:r>
            <a:r>
              <a:rPr spc="-35" dirty="0">
                <a:solidFill>
                  <a:schemeClr val="bg2">
                    <a:lumMod val="10000"/>
                  </a:schemeClr>
                </a:solidFill>
                <a:latin typeface="Montserrat Medium" panose="00000600000000000000" pitchFamily="2" charset="0"/>
                <a:cs typeface="Arial" panose="020B0604020202020204" pitchFamily="34" charset="0"/>
              </a:rPr>
              <a:t> </a:t>
            </a:r>
            <a:r>
              <a:rPr dirty="0">
                <a:solidFill>
                  <a:schemeClr val="bg2">
                    <a:lumMod val="10000"/>
                  </a:schemeClr>
                </a:solidFill>
                <a:latin typeface="Montserrat Medium" panose="00000600000000000000" pitchFamily="2" charset="0"/>
                <a:cs typeface="Arial" panose="020B0604020202020204" pitchFamily="34" charset="0"/>
              </a:rPr>
              <a:t>&amp;</a:t>
            </a:r>
            <a:r>
              <a:rPr spc="-30" dirty="0">
                <a:solidFill>
                  <a:schemeClr val="bg2">
                    <a:lumMod val="10000"/>
                  </a:schemeClr>
                </a:solidFill>
                <a:latin typeface="Montserrat Medium" panose="00000600000000000000" pitchFamily="2" charset="0"/>
                <a:cs typeface="Arial" panose="020B0604020202020204" pitchFamily="34" charset="0"/>
              </a:rPr>
              <a:t> </a:t>
            </a:r>
            <a:r>
              <a:rPr spc="-10" dirty="0">
                <a:solidFill>
                  <a:schemeClr val="bg2">
                    <a:lumMod val="10000"/>
                  </a:schemeClr>
                </a:solidFill>
                <a:latin typeface="Montserrat Medium" panose="00000600000000000000" pitchFamily="2" charset="0"/>
                <a:cs typeface="Arial" panose="020B0604020202020204" pitchFamily="34" charset="0"/>
              </a:rPr>
              <a:t>outside</a:t>
            </a:r>
            <a:endParaRPr dirty="0">
              <a:solidFill>
                <a:schemeClr val="bg2">
                  <a:lumMod val="10000"/>
                </a:schemeClr>
              </a:solidFill>
              <a:latin typeface="Montserrat Medium" panose="00000600000000000000" pitchFamily="2" charset="0"/>
              <a:cs typeface="Arial" panose="020B0604020202020204" pitchFamily="34" charset="0"/>
            </a:endParaRPr>
          </a:p>
        </p:txBody>
      </p:sp>
      <p:grpSp>
        <p:nvGrpSpPr>
          <p:cNvPr id="86" name="Group 85">
            <a:extLst>
              <a:ext uri="{FF2B5EF4-FFF2-40B4-BE49-F238E27FC236}">
                <a16:creationId xmlns:a16="http://schemas.microsoft.com/office/drawing/2014/main" id="{5B7619A5-9C21-3FE1-A993-6084D69D5013}"/>
              </a:ext>
            </a:extLst>
          </p:cNvPr>
          <p:cNvGrpSpPr/>
          <p:nvPr/>
        </p:nvGrpSpPr>
        <p:grpSpPr>
          <a:xfrm>
            <a:off x="1125415" y="2877323"/>
            <a:ext cx="10587886" cy="3141680"/>
            <a:chOff x="1903059" y="4405866"/>
            <a:chExt cx="16067783" cy="4767697"/>
          </a:xfrm>
        </p:grpSpPr>
        <p:sp>
          <p:nvSpPr>
            <p:cNvPr id="87" name="object 6">
              <a:extLst>
                <a:ext uri="{FF2B5EF4-FFF2-40B4-BE49-F238E27FC236}">
                  <a16:creationId xmlns:a16="http://schemas.microsoft.com/office/drawing/2014/main" id="{A430A02E-3F34-34E0-C8E0-4808565366EF}"/>
                </a:ext>
              </a:extLst>
            </p:cNvPr>
            <p:cNvSpPr/>
            <p:nvPr/>
          </p:nvSpPr>
          <p:spPr>
            <a:xfrm>
              <a:off x="1903059" y="6767023"/>
              <a:ext cx="13879194" cy="0"/>
            </a:xfrm>
            <a:custGeom>
              <a:avLst/>
              <a:gdLst/>
              <a:ahLst/>
              <a:cxnLst/>
              <a:rect l="l" t="t" r="r" b="b"/>
              <a:pathLst>
                <a:path w="13879194">
                  <a:moveTo>
                    <a:pt x="0" y="0"/>
                  </a:moveTo>
                  <a:lnTo>
                    <a:pt x="13878705" y="0"/>
                  </a:lnTo>
                </a:path>
              </a:pathLst>
            </a:custGeom>
            <a:ln w="65449">
              <a:solidFill>
                <a:srgbClr val="939598"/>
              </a:solidFill>
            </a:ln>
          </p:spPr>
          <p:txBody>
            <a:bodyPr wrap="square" lIns="0" tIns="0" rIns="0" bIns="0" rtlCol="0"/>
            <a:lstStyle/>
            <a:p>
              <a:endParaRPr/>
            </a:p>
          </p:txBody>
        </p:sp>
        <p:sp>
          <p:nvSpPr>
            <p:cNvPr id="88" name="object 7">
              <a:extLst>
                <a:ext uri="{FF2B5EF4-FFF2-40B4-BE49-F238E27FC236}">
                  <a16:creationId xmlns:a16="http://schemas.microsoft.com/office/drawing/2014/main" id="{5504975F-E7B0-4C79-E758-294B7EE3F289}"/>
                </a:ext>
              </a:extLst>
            </p:cNvPr>
            <p:cNvSpPr txBox="1"/>
            <p:nvPr/>
          </p:nvSpPr>
          <p:spPr>
            <a:xfrm>
              <a:off x="11601143" y="6061061"/>
              <a:ext cx="1362286" cy="502394"/>
            </a:xfrm>
            <a:prstGeom prst="rect">
              <a:avLst/>
            </a:prstGeom>
          </p:spPr>
          <p:txBody>
            <a:bodyPr vert="horz" wrap="square" lIns="0" tIns="12065" rIns="0" bIns="0" rtlCol="0">
              <a:spAutoFit/>
            </a:bodyPr>
            <a:lstStyle/>
            <a:p>
              <a:pPr marL="12700" marR="5080">
                <a:lnSpc>
                  <a:spcPct val="100800"/>
                </a:lnSpc>
                <a:spcBef>
                  <a:spcPts val="95"/>
                </a:spcBef>
              </a:pPr>
              <a:r>
                <a:rPr sz="1050" spc="-10" dirty="0">
                  <a:latin typeface="Montserrat Medium" panose="00000600000000000000" pitchFamily="2" charset="0"/>
                  <a:cs typeface="Arial" panose="020B0604020202020204" pitchFamily="34" charset="0"/>
                </a:rPr>
                <a:t>Market Intelligence</a:t>
              </a:r>
              <a:endParaRPr sz="1050" dirty="0">
                <a:latin typeface="Montserrat Medium" panose="00000600000000000000" pitchFamily="2" charset="0"/>
                <a:cs typeface="Arial" panose="020B0604020202020204" pitchFamily="34" charset="0"/>
              </a:endParaRPr>
            </a:p>
          </p:txBody>
        </p:sp>
        <p:sp>
          <p:nvSpPr>
            <p:cNvPr id="89" name="object 8">
              <a:extLst>
                <a:ext uri="{FF2B5EF4-FFF2-40B4-BE49-F238E27FC236}">
                  <a16:creationId xmlns:a16="http://schemas.microsoft.com/office/drawing/2014/main" id="{83C638AE-7EA6-5DA4-D04A-6A44ACF25EA1}"/>
                </a:ext>
              </a:extLst>
            </p:cNvPr>
            <p:cNvSpPr txBox="1"/>
            <p:nvPr/>
          </p:nvSpPr>
          <p:spPr>
            <a:xfrm>
              <a:off x="4354422" y="6012317"/>
              <a:ext cx="1240913" cy="502394"/>
            </a:xfrm>
            <a:prstGeom prst="rect">
              <a:avLst/>
            </a:prstGeom>
          </p:spPr>
          <p:txBody>
            <a:bodyPr vert="horz" wrap="square" lIns="0" tIns="12065" rIns="0" bIns="0" rtlCol="0">
              <a:spAutoFit/>
            </a:bodyPr>
            <a:lstStyle/>
            <a:p>
              <a:pPr marL="12700" marR="5080">
                <a:lnSpc>
                  <a:spcPct val="100800"/>
                </a:lnSpc>
                <a:spcBef>
                  <a:spcPts val="95"/>
                </a:spcBef>
              </a:pPr>
              <a:r>
                <a:rPr sz="1050" spc="-10" dirty="0">
                  <a:latin typeface="Montserrat Medium" panose="00000600000000000000" pitchFamily="2" charset="0"/>
                  <a:cs typeface="Arial" panose="020B0604020202020204" pitchFamily="34" charset="0"/>
                </a:rPr>
                <a:t>Market Forecasts</a:t>
              </a:r>
              <a:endParaRPr sz="1050" dirty="0">
                <a:latin typeface="Montserrat Medium" panose="00000600000000000000" pitchFamily="2" charset="0"/>
                <a:cs typeface="Arial" panose="020B0604020202020204" pitchFamily="34" charset="0"/>
              </a:endParaRPr>
            </a:p>
          </p:txBody>
        </p:sp>
        <p:sp>
          <p:nvSpPr>
            <p:cNvPr id="90" name="object 9">
              <a:extLst>
                <a:ext uri="{FF2B5EF4-FFF2-40B4-BE49-F238E27FC236}">
                  <a16:creationId xmlns:a16="http://schemas.microsoft.com/office/drawing/2014/main" id="{C36B83E8-E0B9-FBFF-80DB-C06067166964}"/>
                </a:ext>
              </a:extLst>
            </p:cNvPr>
            <p:cNvSpPr txBox="1"/>
            <p:nvPr/>
          </p:nvSpPr>
          <p:spPr>
            <a:xfrm>
              <a:off x="4290375" y="7103396"/>
              <a:ext cx="1587447" cy="502394"/>
            </a:xfrm>
            <a:prstGeom prst="rect">
              <a:avLst/>
            </a:prstGeom>
          </p:spPr>
          <p:txBody>
            <a:bodyPr vert="horz" wrap="square" lIns="0" tIns="12065" rIns="0" bIns="0" rtlCol="0">
              <a:spAutoFit/>
            </a:bodyPr>
            <a:lstStyle/>
            <a:p>
              <a:pPr marL="12700" marR="5080">
                <a:lnSpc>
                  <a:spcPct val="100800"/>
                </a:lnSpc>
                <a:spcBef>
                  <a:spcPts val="95"/>
                </a:spcBef>
              </a:pPr>
              <a:r>
                <a:rPr sz="1050" spc="-10" dirty="0">
                  <a:latin typeface="Montserrat Medium" panose="00000600000000000000" pitchFamily="2" charset="0"/>
                  <a:cs typeface="Arial" panose="020B0604020202020204" pitchFamily="34" charset="0"/>
                </a:rPr>
                <a:t>Oraganization Structure</a:t>
              </a:r>
              <a:endParaRPr sz="1050" dirty="0">
                <a:latin typeface="Montserrat Medium" panose="00000600000000000000" pitchFamily="2" charset="0"/>
                <a:cs typeface="Arial" panose="020B0604020202020204" pitchFamily="34" charset="0"/>
              </a:endParaRPr>
            </a:p>
          </p:txBody>
        </p:sp>
        <p:sp>
          <p:nvSpPr>
            <p:cNvPr id="91" name="object 10">
              <a:extLst>
                <a:ext uri="{FF2B5EF4-FFF2-40B4-BE49-F238E27FC236}">
                  <a16:creationId xmlns:a16="http://schemas.microsoft.com/office/drawing/2014/main" id="{960CB067-D346-C8E4-D087-0F8F3254D905}"/>
                </a:ext>
              </a:extLst>
            </p:cNvPr>
            <p:cNvSpPr txBox="1"/>
            <p:nvPr/>
          </p:nvSpPr>
          <p:spPr>
            <a:xfrm>
              <a:off x="6040268" y="7103396"/>
              <a:ext cx="1185862" cy="502394"/>
            </a:xfrm>
            <a:prstGeom prst="rect">
              <a:avLst/>
            </a:prstGeom>
          </p:spPr>
          <p:txBody>
            <a:bodyPr vert="horz" wrap="square" lIns="0" tIns="12065" rIns="0" bIns="0" rtlCol="0">
              <a:spAutoFit/>
            </a:bodyPr>
            <a:lstStyle/>
            <a:p>
              <a:pPr marL="12700" marR="5080">
                <a:lnSpc>
                  <a:spcPct val="100800"/>
                </a:lnSpc>
                <a:spcBef>
                  <a:spcPts val="95"/>
                </a:spcBef>
              </a:pPr>
              <a:r>
                <a:rPr sz="1050" dirty="0">
                  <a:latin typeface="Montserrat Medium" panose="00000600000000000000" pitchFamily="2" charset="0"/>
                  <a:cs typeface="Arial" panose="020B0604020202020204" pitchFamily="34" charset="0"/>
                </a:rPr>
                <a:t>Policy </a:t>
              </a:r>
              <a:r>
                <a:rPr sz="1050" spc="-50" dirty="0">
                  <a:latin typeface="Montserrat Medium" panose="00000600000000000000" pitchFamily="2" charset="0"/>
                  <a:cs typeface="Arial" panose="020B0604020202020204" pitchFamily="34" charset="0"/>
                </a:rPr>
                <a:t>&amp; </a:t>
              </a:r>
              <a:r>
                <a:rPr sz="1050" spc="-10" dirty="0">
                  <a:latin typeface="Montserrat Medium" panose="00000600000000000000" pitchFamily="2" charset="0"/>
                  <a:cs typeface="Arial" panose="020B0604020202020204" pitchFamily="34" charset="0"/>
                </a:rPr>
                <a:t>Procedures</a:t>
              </a:r>
              <a:endParaRPr sz="1050" dirty="0">
                <a:latin typeface="Montserrat Medium" panose="00000600000000000000" pitchFamily="2" charset="0"/>
                <a:cs typeface="Arial" panose="020B0604020202020204" pitchFamily="34" charset="0"/>
              </a:endParaRPr>
            </a:p>
          </p:txBody>
        </p:sp>
        <p:sp>
          <p:nvSpPr>
            <p:cNvPr id="92" name="object 11">
              <a:extLst>
                <a:ext uri="{FF2B5EF4-FFF2-40B4-BE49-F238E27FC236}">
                  <a16:creationId xmlns:a16="http://schemas.microsoft.com/office/drawing/2014/main" id="{B65B9661-062E-CBE7-3B1B-DA592CD2B48E}"/>
                </a:ext>
              </a:extLst>
            </p:cNvPr>
            <p:cNvSpPr txBox="1"/>
            <p:nvPr/>
          </p:nvSpPr>
          <p:spPr>
            <a:xfrm>
              <a:off x="5737141" y="6067221"/>
              <a:ext cx="1798119" cy="502394"/>
            </a:xfrm>
            <a:prstGeom prst="rect">
              <a:avLst/>
            </a:prstGeom>
          </p:spPr>
          <p:txBody>
            <a:bodyPr vert="horz" wrap="square" lIns="0" tIns="12065" rIns="0" bIns="0" rtlCol="0">
              <a:spAutoFit/>
            </a:bodyPr>
            <a:lstStyle/>
            <a:p>
              <a:pPr marL="12700" marR="5080">
                <a:lnSpc>
                  <a:spcPct val="100800"/>
                </a:lnSpc>
                <a:spcBef>
                  <a:spcPts val="95"/>
                </a:spcBef>
              </a:pPr>
              <a:r>
                <a:rPr sz="1050" dirty="0">
                  <a:latin typeface="Montserrat Medium" panose="00000600000000000000" pitchFamily="2" charset="0"/>
                  <a:cs typeface="Arial" panose="020B0604020202020204" pitchFamily="34" charset="0"/>
                </a:rPr>
                <a:t>Market</a:t>
              </a:r>
              <a:r>
                <a:rPr sz="1050" spc="-10" dirty="0">
                  <a:latin typeface="Montserrat Medium" panose="00000600000000000000" pitchFamily="2" charset="0"/>
                  <a:cs typeface="Arial" panose="020B0604020202020204" pitchFamily="34" charset="0"/>
                </a:rPr>
                <a:t> </a:t>
              </a:r>
              <a:r>
                <a:rPr sz="1050" spc="-20" dirty="0">
                  <a:latin typeface="Montserrat Medium" panose="00000600000000000000" pitchFamily="2" charset="0"/>
                  <a:cs typeface="Arial" panose="020B0604020202020204" pitchFamily="34" charset="0"/>
                </a:rPr>
                <a:t>Risk</a:t>
              </a:r>
              <a:r>
                <a:rPr lang="en-US" sz="1050" spc="-20" dirty="0">
                  <a:latin typeface="Montserrat Medium" panose="00000600000000000000" pitchFamily="2" charset="0"/>
                  <a:cs typeface="Arial" panose="020B0604020202020204" pitchFamily="34" charset="0"/>
                </a:rPr>
                <a:t> assessment </a:t>
              </a:r>
              <a:endParaRPr sz="1400" dirty="0">
                <a:latin typeface="Montserrat Medium" panose="00000600000000000000" pitchFamily="2" charset="0"/>
                <a:cs typeface="Arial" panose="020B0604020202020204" pitchFamily="34" charset="0"/>
              </a:endParaRPr>
            </a:p>
          </p:txBody>
        </p:sp>
        <p:sp>
          <p:nvSpPr>
            <p:cNvPr id="93" name="object 12">
              <a:extLst>
                <a:ext uri="{FF2B5EF4-FFF2-40B4-BE49-F238E27FC236}">
                  <a16:creationId xmlns:a16="http://schemas.microsoft.com/office/drawing/2014/main" id="{39A1A32D-29C7-4502-CEA4-92FE612CF673}"/>
                </a:ext>
              </a:extLst>
            </p:cNvPr>
            <p:cNvSpPr txBox="1"/>
            <p:nvPr/>
          </p:nvSpPr>
          <p:spPr>
            <a:xfrm>
              <a:off x="7696521" y="6048710"/>
              <a:ext cx="1798119" cy="502394"/>
            </a:xfrm>
            <a:prstGeom prst="rect">
              <a:avLst/>
            </a:prstGeom>
          </p:spPr>
          <p:txBody>
            <a:bodyPr vert="horz" wrap="square" lIns="0" tIns="12065" rIns="0" bIns="0" rtlCol="0">
              <a:spAutoFit/>
            </a:bodyPr>
            <a:lstStyle/>
            <a:p>
              <a:pPr marL="12700" marR="5080">
                <a:lnSpc>
                  <a:spcPct val="100800"/>
                </a:lnSpc>
                <a:spcBef>
                  <a:spcPts val="95"/>
                </a:spcBef>
              </a:pPr>
              <a:r>
                <a:rPr sz="1050" spc="-10" dirty="0">
                  <a:latin typeface="Montserrat Medium" panose="00000600000000000000" pitchFamily="2" charset="0"/>
                  <a:cs typeface="Arial" panose="020B0604020202020204" pitchFamily="34" charset="0"/>
                </a:rPr>
                <a:t>Corporate </a:t>
              </a:r>
              <a:r>
                <a:rPr sz="1050" dirty="0">
                  <a:latin typeface="Montserrat Medium" panose="00000600000000000000" pitchFamily="2" charset="0"/>
                  <a:cs typeface="Arial" panose="020B0604020202020204" pitchFamily="34" charset="0"/>
                </a:rPr>
                <a:t>Growth</a:t>
              </a:r>
              <a:r>
                <a:rPr sz="1050" spc="-60" dirty="0">
                  <a:latin typeface="Montserrat Medium" panose="00000600000000000000" pitchFamily="2" charset="0"/>
                  <a:cs typeface="Arial" panose="020B0604020202020204" pitchFamily="34" charset="0"/>
                </a:rPr>
                <a:t> </a:t>
              </a:r>
              <a:r>
                <a:rPr sz="1050" spc="-10" dirty="0">
                  <a:latin typeface="Montserrat Medium" panose="00000600000000000000" pitchFamily="2" charset="0"/>
                  <a:cs typeface="Arial" panose="020B0604020202020204" pitchFamily="34" charset="0"/>
                </a:rPr>
                <a:t>Strategy</a:t>
              </a:r>
              <a:endParaRPr sz="1050" dirty="0">
                <a:latin typeface="Montserrat Medium" panose="00000600000000000000" pitchFamily="2" charset="0"/>
                <a:cs typeface="Arial" panose="020B0604020202020204" pitchFamily="34" charset="0"/>
              </a:endParaRPr>
            </a:p>
          </p:txBody>
        </p:sp>
        <p:sp>
          <p:nvSpPr>
            <p:cNvPr id="94" name="object 13">
              <a:extLst>
                <a:ext uri="{FF2B5EF4-FFF2-40B4-BE49-F238E27FC236}">
                  <a16:creationId xmlns:a16="http://schemas.microsoft.com/office/drawing/2014/main" id="{9FC8AC26-6E3D-100D-6A6C-3EF784B316B2}"/>
                </a:ext>
              </a:extLst>
            </p:cNvPr>
            <p:cNvSpPr txBox="1"/>
            <p:nvPr/>
          </p:nvSpPr>
          <p:spPr>
            <a:xfrm>
              <a:off x="9728011" y="6048708"/>
              <a:ext cx="1881566" cy="502394"/>
            </a:xfrm>
            <a:prstGeom prst="rect">
              <a:avLst/>
            </a:prstGeom>
          </p:spPr>
          <p:txBody>
            <a:bodyPr vert="horz" wrap="square" lIns="0" tIns="12065" rIns="0" bIns="0" rtlCol="0">
              <a:spAutoFit/>
            </a:bodyPr>
            <a:lstStyle/>
            <a:p>
              <a:pPr marL="12700" marR="5080">
                <a:lnSpc>
                  <a:spcPct val="100800"/>
                </a:lnSpc>
                <a:spcBef>
                  <a:spcPts val="95"/>
                </a:spcBef>
              </a:pPr>
              <a:r>
                <a:rPr sz="1050" spc="-10" dirty="0">
                  <a:latin typeface="Montserrat Medium" panose="00000600000000000000" pitchFamily="2" charset="0"/>
                  <a:cs typeface="Arial" panose="020B0604020202020204" pitchFamily="34" charset="0"/>
                </a:rPr>
                <a:t>Customer</a:t>
              </a:r>
              <a:r>
                <a:rPr lang="en-US" sz="1050" spc="-10" dirty="0">
                  <a:latin typeface="Montserrat Medium" panose="00000600000000000000" pitchFamily="2" charset="0"/>
                  <a:cs typeface="Arial" panose="020B0604020202020204" pitchFamily="34" charset="0"/>
                </a:rPr>
                <a:t> Experience </a:t>
              </a:r>
              <a:endParaRPr sz="1400" dirty="0">
                <a:latin typeface="Montserrat Medium" panose="00000600000000000000" pitchFamily="2" charset="0"/>
                <a:cs typeface="Arial" panose="020B0604020202020204" pitchFamily="34" charset="0"/>
              </a:endParaRPr>
            </a:p>
          </p:txBody>
        </p:sp>
        <p:sp>
          <p:nvSpPr>
            <p:cNvPr id="95" name="object 14">
              <a:extLst>
                <a:ext uri="{FF2B5EF4-FFF2-40B4-BE49-F238E27FC236}">
                  <a16:creationId xmlns:a16="http://schemas.microsoft.com/office/drawing/2014/main" id="{8A4F514E-02FD-074C-FA03-AD546C1D549F}"/>
                </a:ext>
              </a:extLst>
            </p:cNvPr>
            <p:cNvSpPr txBox="1"/>
            <p:nvPr/>
          </p:nvSpPr>
          <p:spPr>
            <a:xfrm>
              <a:off x="7708252" y="7103399"/>
              <a:ext cx="1942464" cy="757044"/>
            </a:xfrm>
            <a:prstGeom prst="rect">
              <a:avLst/>
            </a:prstGeom>
          </p:spPr>
          <p:txBody>
            <a:bodyPr vert="horz" wrap="square" lIns="0" tIns="13970" rIns="0" bIns="0" rtlCol="0">
              <a:spAutoFit/>
            </a:bodyPr>
            <a:lstStyle/>
            <a:p>
              <a:pPr marL="12700">
                <a:lnSpc>
                  <a:spcPct val="100000"/>
                </a:lnSpc>
                <a:spcBef>
                  <a:spcPts val="110"/>
                </a:spcBef>
              </a:pPr>
              <a:r>
                <a:rPr sz="1050" dirty="0">
                  <a:latin typeface="Montserrat Medium" panose="00000600000000000000" pitchFamily="2" charset="0"/>
                  <a:cs typeface="Arial" panose="020B0604020202020204" pitchFamily="34" charset="0"/>
                </a:rPr>
                <a:t>Automation </a:t>
              </a:r>
              <a:r>
                <a:rPr sz="1050" spc="-50" dirty="0">
                  <a:latin typeface="Montserrat Medium" panose="00000600000000000000" pitchFamily="2" charset="0"/>
                  <a:cs typeface="Arial" panose="020B0604020202020204" pitchFamily="34" charset="0"/>
                </a:rPr>
                <a:t>&amp;</a:t>
              </a:r>
              <a:endParaRPr sz="1050" dirty="0">
                <a:latin typeface="Montserrat Medium" panose="00000600000000000000" pitchFamily="2" charset="0"/>
                <a:cs typeface="Arial" panose="020B0604020202020204" pitchFamily="34" charset="0"/>
              </a:endParaRPr>
            </a:p>
            <a:p>
              <a:pPr marL="12700">
                <a:lnSpc>
                  <a:spcPct val="100000"/>
                </a:lnSpc>
                <a:spcBef>
                  <a:spcPts val="15"/>
                </a:spcBef>
              </a:pPr>
              <a:r>
                <a:rPr sz="1050" dirty="0">
                  <a:latin typeface="Montserrat Medium" panose="00000600000000000000" pitchFamily="2" charset="0"/>
                  <a:cs typeface="Arial" panose="020B0604020202020204" pitchFamily="34" charset="0"/>
                </a:rPr>
                <a:t>Digital</a:t>
              </a:r>
              <a:r>
                <a:rPr sz="1050" spc="-10" dirty="0">
                  <a:latin typeface="Montserrat Medium" panose="00000600000000000000" pitchFamily="2" charset="0"/>
                  <a:cs typeface="Arial" panose="020B0604020202020204" pitchFamily="34" charset="0"/>
                </a:rPr>
                <a:t> Transformation</a:t>
              </a:r>
              <a:endParaRPr sz="1050" dirty="0">
                <a:latin typeface="Montserrat Medium" panose="00000600000000000000" pitchFamily="2" charset="0"/>
                <a:cs typeface="Arial" panose="020B0604020202020204" pitchFamily="34" charset="0"/>
              </a:endParaRPr>
            </a:p>
          </p:txBody>
        </p:sp>
        <p:sp>
          <p:nvSpPr>
            <p:cNvPr id="96" name="object 15">
              <a:extLst>
                <a:ext uri="{FF2B5EF4-FFF2-40B4-BE49-F238E27FC236}">
                  <a16:creationId xmlns:a16="http://schemas.microsoft.com/office/drawing/2014/main" id="{C3A87C69-E549-24A2-11E8-B4843F69C5F0}"/>
                </a:ext>
              </a:extLst>
            </p:cNvPr>
            <p:cNvSpPr txBox="1"/>
            <p:nvPr/>
          </p:nvSpPr>
          <p:spPr>
            <a:xfrm>
              <a:off x="9663282" y="7103396"/>
              <a:ext cx="1911351" cy="750037"/>
            </a:xfrm>
            <a:prstGeom prst="rect">
              <a:avLst/>
            </a:prstGeom>
          </p:spPr>
          <p:txBody>
            <a:bodyPr vert="horz" wrap="square" lIns="0" tIns="12065" rIns="0" bIns="0" rtlCol="0">
              <a:spAutoFit/>
            </a:bodyPr>
            <a:lstStyle/>
            <a:p>
              <a:pPr marL="12700" marR="5080">
                <a:lnSpc>
                  <a:spcPct val="100800"/>
                </a:lnSpc>
                <a:spcBef>
                  <a:spcPts val="95"/>
                </a:spcBef>
              </a:pPr>
              <a:r>
                <a:rPr sz="1050" spc="-10" dirty="0">
                  <a:latin typeface="Montserrat Medium" panose="00000600000000000000" pitchFamily="2" charset="0"/>
                  <a:cs typeface="Arial" panose="020B0604020202020204" pitchFamily="34" charset="0"/>
                </a:rPr>
                <a:t>Organizational </a:t>
              </a:r>
              <a:r>
                <a:rPr sz="1050" dirty="0">
                  <a:latin typeface="Montserrat Medium" panose="00000600000000000000" pitchFamily="2" charset="0"/>
                  <a:cs typeface="Arial" panose="020B0604020202020204" pitchFamily="34" charset="0"/>
                </a:rPr>
                <a:t>Operational</a:t>
              </a:r>
              <a:r>
                <a:rPr sz="1050" spc="-40" dirty="0">
                  <a:latin typeface="Montserrat Medium" panose="00000600000000000000" pitchFamily="2" charset="0"/>
                  <a:cs typeface="Arial" panose="020B0604020202020204" pitchFamily="34" charset="0"/>
                </a:rPr>
                <a:t> </a:t>
              </a:r>
              <a:r>
                <a:rPr sz="1050" spc="-10" dirty="0">
                  <a:latin typeface="Montserrat Medium" panose="00000600000000000000" pitchFamily="2" charset="0"/>
                  <a:cs typeface="Arial" panose="020B0604020202020204" pitchFamily="34" charset="0"/>
                </a:rPr>
                <a:t>Synergies</a:t>
              </a:r>
              <a:endParaRPr sz="1050" dirty="0">
                <a:latin typeface="Montserrat Medium" panose="00000600000000000000" pitchFamily="2" charset="0"/>
                <a:cs typeface="Arial" panose="020B0604020202020204" pitchFamily="34" charset="0"/>
              </a:endParaRPr>
            </a:p>
          </p:txBody>
        </p:sp>
        <p:sp>
          <p:nvSpPr>
            <p:cNvPr id="97" name="object 16">
              <a:extLst>
                <a:ext uri="{FF2B5EF4-FFF2-40B4-BE49-F238E27FC236}">
                  <a16:creationId xmlns:a16="http://schemas.microsoft.com/office/drawing/2014/main" id="{D789805D-E066-E767-7785-7F47188BEE2A}"/>
                </a:ext>
              </a:extLst>
            </p:cNvPr>
            <p:cNvSpPr txBox="1"/>
            <p:nvPr/>
          </p:nvSpPr>
          <p:spPr>
            <a:xfrm>
              <a:off x="11587200" y="7103399"/>
              <a:ext cx="1738664" cy="757044"/>
            </a:xfrm>
            <a:prstGeom prst="rect">
              <a:avLst/>
            </a:prstGeom>
          </p:spPr>
          <p:txBody>
            <a:bodyPr vert="horz" wrap="square" lIns="0" tIns="13970" rIns="0" bIns="0" rtlCol="0">
              <a:spAutoFit/>
            </a:bodyPr>
            <a:lstStyle/>
            <a:p>
              <a:pPr marL="12700">
                <a:lnSpc>
                  <a:spcPct val="100000"/>
                </a:lnSpc>
                <a:spcBef>
                  <a:spcPts val="110"/>
                </a:spcBef>
              </a:pPr>
              <a:r>
                <a:rPr sz="1050" dirty="0">
                  <a:latin typeface="Montserrat Medium" panose="00000600000000000000" pitchFamily="2" charset="0"/>
                  <a:cs typeface="Arial" panose="020B0604020202020204" pitchFamily="34" charset="0"/>
                </a:rPr>
                <a:t>Eﬃcient </a:t>
              </a:r>
              <a:r>
                <a:rPr sz="1050" spc="-50" dirty="0">
                  <a:latin typeface="Montserrat Medium" panose="00000600000000000000" pitchFamily="2" charset="0"/>
                  <a:cs typeface="Arial" panose="020B0604020202020204" pitchFamily="34" charset="0"/>
                </a:rPr>
                <a:t>&amp;</a:t>
              </a:r>
              <a:endParaRPr sz="1050" dirty="0">
                <a:latin typeface="Montserrat Medium" panose="00000600000000000000" pitchFamily="2" charset="0"/>
                <a:cs typeface="Arial" panose="020B0604020202020204" pitchFamily="34" charset="0"/>
              </a:endParaRPr>
            </a:p>
            <a:p>
              <a:pPr marL="12700">
                <a:lnSpc>
                  <a:spcPct val="100000"/>
                </a:lnSpc>
                <a:spcBef>
                  <a:spcPts val="15"/>
                </a:spcBef>
              </a:pPr>
              <a:r>
                <a:rPr sz="1050" dirty="0">
                  <a:latin typeface="Montserrat Medium" panose="00000600000000000000" pitchFamily="2" charset="0"/>
                  <a:cs typeface="Arial" panose="020B0604020202020204" pitchFamily="34" charset="0"/>
                </a:rPr>
                <a:t>Eﬀective </a:t>
              </a:r>
              <a:r>
                <a:rPr sz="1050" spc="-10" dirty="0">
                  <a:latin typeface="Montserrat Medium" panose="00000600000000000000" pitchFamily="2" charset="0"/>
                  <a:cs typeface="Arial" panose="020B0604020202020204" pitchFamily="34" charset="0"/>
                </a:rPr>
                <a:t>Governance</a:t>
              </a:r>
              <a:endParaRPr sz="1050" dirty="0">
                <a:latin typeface="Montserrat Medium" panose="00000600000000000000" pitchFamily="2" charset="0"/>
                <a:cs typeface="Arial" panose="020B0604020202020204" pitchFamily="34" charset="0"/>
              </a:endParaRPr>
            </a:p>
          </p:txBody>
        </p:sp>
        <p:sp>
          <p:nvSpPr>
            <p:cNvPr id="98" name="object 17">
              <a:extLst>
                <a:ext uri="{FF2B5EF4-FFF2-40B4-BE49-F238E27FC236}">
                  <a16:creationId xmlns:a16="http://schemas.microsoft.com/office/drawing/2014/main" id="{FC3D116E-D700-D43E-0BB2-7D8891703BFB}"/>
                </a:ext>
              </a:extLst>
            </p:cNvPr>
            <p:cNvSpPr txBox="1"/>
            <p:nvPr/>
          </p:nvSpPr>
          <p:spPr>
            <a:xfrm>
              <a:off x="14242679" y="7103399"/>
              <a:ext cx="1343025" cy="997682"/>
            </a:xfrm>
            <a:prstGeom prst="rect">
              <a:avLst/>
            </a:prstGeom>
          </p:spPr>
          <p:txBody>
            <a:bodyPr vert="horz" wrap="square" lIns="0" tIns="12065" rIns="0" bIns="0" rtlCol="0">
              <a:spAutoFit/>
            </a:bodyPr>
            <a:lstStyle/>
            <a:p>
              <a:pPr marL="12700" marR="5080">
                <a:lnSpc>
                  <a:spcPct val="100800"/>
                </a:lnSpc>
                <a:spcBef>
                  <a:spcPts val="95"/>
                </a:spcBef>
              </a:pPr>
              <a:r>
                <a:rPr sz="1050" dirty="0">
                  <a:latin typeface="Montserrat Medium" panose="00000600000000000000" pitchFamily="2" charset="0"/>
                  <a:cs typeface="Arial" panose="020B0604020202020204" pitchFamily="34" charset="0"/>
                </a:rPr>
                <a:t>Human </a:t>
              </a:r>
              <a:r>
                <a:rPr sz="1050" spc="-10" dirty="0">
                  <a:latin typeface="Montserrat Medium" panose="00000600000000000000" pitchFamily="2" charset="0"/>
                  <a:cs typeface="Arial" panose="020B0604020202020204" pitchFamily="34" charset="0"/>
                </a:rPr>
                <a:t>Capital Transformation</a:t>
              </a:r>
              <a:endParaRPr sz="1050" dirty="0">
                <a:latin typeface="Montserrat Medium" panose="00000600000000000000" pitchFamily="2" charset="0"/>
                <a:cs typeface="Arial" panose="020B0604020202020204" pitchFamily="34" charset="0"/>
              </a:endParaRPr>
            </a:p>
          </p:txBody>
        </p:sp>
        <p:sp>
          <p:nvSpPr>
            <p:cNvPr id="99" name="object 18">
              <a:extLst>
                <a:ext uri="{FF2B5EF4-FFF2-40B4-BE49-F238E27FC236}">
                  <a16:creationId xmlns:a16="http://schemas.microsoft.com/office/drawing/2014/main" id="{C35F1F66-8D8B-A643-8A24-DE4097C496CA}"/>
                </a:ext>
              </a:extLst>
            </p:cNvPr>
            <p:cNvSpPr txBox="1"/>
            <p:nvPr/>
          </p:nvSpPr>
          <p:spPr>
            <a:xfrm>
              <a:off x="1975735" y="6018481"/>
              <a:ext cx="2145030" cy="673359"/>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Montserrat Medium" panose="00000600000000000000" pitchFamily="2" charset="0"/>
                  <a:cs typeface="Arial" panose="020B0604020202020204" pitchFamily="34" charset="0"/>
                </a:rPr>
                <a:t>Business  outside </a:t>
              </a:r>
              <a:endParaRPr sz="1400" b="1" dirty="0">
                <a:latin typeface="Montserrat Medium" panose="00000600000000000000" pitchFamily="2" charset="0"/>
                <a:cs typeface="Arial" panose="020B0604020202020204" pitchFamily="34" charset="0"/>
              </a:endParaRPr>
            </a:p>
          </p:txBody>
        </p:sp>
        <p:sp>
          <p:nvSpPr>
            <p:cNvPr id="100" name="object 19">
              <a:extLst>
                <a:ext uri="{FF2B5EF4-FFF2-40B4-BE49-F238E27FC236}">
                  <a16:creationId xmlns:a16="http://schemas.microsoft.com/office/drawing/2014/main" id="{1C6090B6-6D20-07E3-44DB-54DD622A835A}"/>
                </a:ext>
              </a:extLst>
            </p:cNvPr>
            <p:cNvSpPr txBox="1"/>
            <p:nvPr/>
          </p:nvSpPr>
          <p:spPr>
            <a:xfrm>
              <a:off x="2035243" y="6988672"/>
              <a:ext cx="1869968" cy="673359"/>
            </a:xfrm>
            <a:prstGeom prst="rect">
              <a:avLst/>
            </a:prstGeom>
          </p:spPr>
          <p:txBody>
            <a:bodyPr vert="horz" wrap="square" lIns="0" tIns="12700" rIns="0" bIns="0" rtlCol="0">
              <a:spAutoFit/>
            </a:bodyPr>
            <a:lstStyle/>
            <a:p>
              <a:pPr marL="12700" marR="5080">
                <a:lnSpc>
                  <a:spcPct val="100000"/>
                </a:lnSpc>
                <a:spcBef>
                  <a:spcPts val="100"/>
                </a:spcBef>
              </a:pPr>
              <a:r>
                <a:rPr lang="en-US" sz="1400" b="1" dirty="0">
                  <a:latin typeface="Montserrat Medium" panose="00000600000000000000" pitchFamily="2" charset="0"/>
                  <a:cs typeface="Arial" panose="020B0604020202020204" pitchFamily="34" charset="0"/>
                </a:rPr>
                <a:t>Organization al inside</a:t>
              </a:r>
              <a:endParaRPr sz="1400" b="1" dirty="0">
                <a:latin typeface="Montserrat Medium" panose="00000600000000000000" pitchFamily="2" charset="0"/>
                <a:cs typeface="Arial" panose="020B0604020202020204" pitchFamily="34" charset="0"/>
              </a:endParaRPr>
            </a:p>
          </p:txBody>
        </p:sp>
        <p:grpSp>
          <p:nvGrpSpPr>
            <p:cNvPr id="101" name="object 20">
              <a:extLst>
                <a:ext uri="{FF2B5EF4-FFF2-40B4-BE49-F238E27FC236}">
                  <a16:creationId xmlns:a16="http://schemas.microsoft.com/office/drawing/2014/main" id="{EAB5F4C7-BEF4-17E3-72B1-0D01EC3B4BE6}"/>
                </a:ext>
              </a:extLst>
            </p:cNvPr>
            <p:cNvGrpSpPr/>
            <p:nvPr/>
          </p:nvGrpSpPr>
          <p:grpSpPr>
            <a:xfrm>
              <a:off x="1922109" y="4405866"/>
              <a:ext cx="16048733" cy="4767697"/>
              <a:chOff x="2007984" y="4456810"/>
              <a:chExt cx="16048733" cy="4767697"/>
            </a:xfrm>
          </p:grpSpPr>
          <p:sp>
            <p:nvSpPr>
              <p:cNvPr id="102" name="object 21">
                <a:extLst>
                  <a:ext uri="{FF2B5EF4-FFF2-40B4-BE49-F238E27FC236}">
                    <a16:creationId xmlns:a16="http://schemas.microsoft.com/office/drawing/2014/main" id="{B3F87998-175D-39E7-CD5E-574A7FB9BCCF}"/>
                  </a:ext>
                </a:extLst>
              </p:cNvPr>
              <p:cNvSpPr/>
              <p:nvPr/>
            </p:nvSpPr>
            <p:spPr>
              <a:xfrm>
                <a:off x="13562187" y="4456810"/>
                <a:ext cx="4494530" cy="4505960"/>
              </a:xfrm>
              <a:custGeom>
                <a:avLst/>
                <a:gdLst/>
                <a:ahLst/>
                <a:cxnLst/>
                <a:rect l="l" t="t" r="r" b="b"/>
                <a:pathLst>
                  <a:path w="4494530" h="4505959">
                    <a:moveTo>
                      <a:pt x="0" y="2024137"/>
                    </a:moveTo>
                    <a:lnTo>
                      <a:pt x="5346" y="1976253"/>
                    </a:lnTo>
                    <a:lnTo>
                      <a:pt x="11687" y="1928677"/>
                    </a:lnTo>
                    <a:lnTo>
                      <a:pt x="19014" y="1881419"/>
                    </a:lnTo>
                    <a:lnTo>
                      <a:pt x="27313" y="1834490"/>
                    </a:lnTo>
                    <a:lnTo>
                      <a:pt x="36576" y="1787900"/>
                    </a:lnTo>
                    <a:lnTo>
                      <a:pt x="46792" y="1741662"/>
                    </a:lnTo>
                    <a:lnTo>
                      <a:pt x="57949" y="1695784"/>
                    </a:lnTo>
                    <a:lnTo>
                      <a:pt x="70037" y="1650278"/>
                    </a:lnTo>
                    <a:lnTo>
                      <a:pt x="83046" y="1605155"/>
                    </a:lnTo>
                    <a:lnTo>
                      <a:pt x="96964" y="1560424"/>
                    </a:lnTo>
                    <a:lnTo>
                      <a:pt x="111781" y="1516098"/>
                    </a:lnTo>
                    <a:lnTo>
                      <a:pt x="127487" y="1472186"/>
                    </a:lnTo>
                    <a:lnTo>
                      <a:pt x="144070" y="1428699"/>
                    </a:lnTo>
                    <a:lnTo>
                      <a:pt x="161520" y="1385649"/>
                    </a:lnTo>
                    <a:lnTo>
                      <a:pt x="179826" y="1343045"/>
                    </a:lnTo>
                    <a:lnTo>
                      <a:pt x="198977" y="1300898"/>
                    </a:lnTo>
                    <a:lnTo>
                      <a:pt x="218964" y="1259220"/>
                    </a:lnTo>
                    <a:lnTo>
                      <a:pt x="239774" y="1218020"/>
                    </a:lnTo>
                    <a:lnTo>
                      <a:pt x="261398" y="1177309"/>
                    </a:lnTo>
                    <a:lnTo>
                      <a:pt x="283825" y="1137099"/>
                    </a:lnTo>
                    <a:lnTo>
                      <a:pt x="307043" y="1097399"/>
                    </a:lnTo>
                    <a:lnTo>
                      <a:pt x="331043" y="1058221"/>
                    </a:lnTo>
                    <a:lnTo>
                      <a:pt x="355814" y="1019575"/>
                    </a:lnTo>
                    <a:lnTo>
                      <a:pt x="381345" y="981472"/>
                    </a:lnTo>
                    <a:lnTo>
                      <a:pt x="407624" y="943923"/>
                    </a:lnTo>
                    <a:lnTo>
                      <a:pt x="434643" y="906937"/>
                    </a:lnTo>
                    <a:lnTo>
                      <a:pt x="462389" y="870527"/>
                    </a:lnTo>
                    <a:lnTo>
                      <a:pt x="490852" y="834703"/>
                    </a:lnTo>
                    <a:lnTo>
                      <a:pt x="520022" y="799474"/>
                    </a:lnTo>
                    <a:lnTo>
                      <a:pt x="549888" y="764853"/>
                    </a:lnTo>
                    <a:lnTo>
                      <a:pt x="580439" y="730850"/>
                    </a:lnTo>
                    <a:lnTo>
                      <a:pt x="611664" y="697474"/>
                    </a:lnTo>
                    <a:lnTo>
                      <a:pt x="643553" y="664738"/>
                    </a:lnTo>
                    <a:lnTo>
                      <a:pt x="676095" y="632652"/>
                    </a:lnTo>
                    <a:lnTo>
                      <a:pt x="709279" y="601227"/>
                    </a:lnTo>
                    <a:lnTo>
                      <a:pt x="743095" y="570472"/>
                    </a:lnTo>
                    <a:lnTo>
                      <a:pt x="777532" y="540400"/>
                    </a:lnTo>
                    <a:lnTo>
                      <a:pt x="812579" y="511020"/>
                    </a:lnTo>
                    <a:lnTo>
                      <a:pt x="848225" y="482343"/>
                    </a:lnTo>
                    <a:lnTo>
                      <a:pt x="884461" y="454380"/>
                    </a:lnTo>
                    <a:lnTo>
                      <a:pt x="921274" y="427142"/>
                    </a:lnTo>
                    <a:lnTo>
                      <a:pt x="958656" y="400639"/>
                    </a:lnTo>
                    <a:lnTo>
                      <a:pt x="996593" y="374882"/>
                    </a:lnTo>
                    <a:lnTo>
                      <a:pt x="1035077" y="349882"/>
                    </a:lnTo>
                    <a:lnTo>
                      <a:pt x="1074097" y="325650"/>
                    </a:lnTo>
                    <a:lnTo>
                      <a:pt x="1113641" y="302195"/>
                    </a:lnTo>
                    <a:lnTo>
                      <a:pt x="1153699" y="279530"/>
                    </a:lnTo>
                    <a:lnTo>
                      <a:pt x="1194260" y="257664"/>
                    </a:lnTo>
                    <a:lnTo>
                      <a:pt x="1235314" y="236608"/>
                    </a:lnTo>
                    <a:lnTo>
                      <a:pt x="1276850" y="216373"/>
                    </a:lnTo>
                    <a:lnTo>
                      <a:pt x="1318857" y="196969"/>
                    </a:lnTo>
                    <a:lnTo>
                      <a:pt x="1361325" y="178408"/>
                    </a:lnTo>
                    <a:lnTo>
                      <a:pt x="1404242" y="160700"/>
                    </a:lnTo>
                    <a:lnTo>
                      <a:pt x="1447599" y="143855"/>
                    </a:lnTo>
                    <a:lnTo>
                      <a:pt x="1491384" y="127885"/>
                    </a:lnTo>
                    <a:lnTo>
                      <a:pt x="1535587" y="112800"/>
                    </a:lnTo>
                    <a:lnTo>
                      <a:pt x="1580197" y="98610"/>
                    </a:lnTo>
                    <a:lnTo>
                      <a:pt x="1625203" y="85327"/>
                    </a:lnTo>
                    <a:lnTo>
                      <a:pt x="1670595" y="72962"/>
                    </a:lnTo>
                    <a:lnTo>
                      <a:pt x="1716362" y="61524"/>
                    </a:lnTo>
                    <a:lnTo>
                      <a:pt x="1762493" y="51024"/>
                    </a:lnTo>
                    <a:lnTo>
                      <a:pt x="1808978" y="41474"/>
                    </a:lnTo>
                    <a:lnTo>
                      <a:pt x="1855806" y="32883"/>
                    </a:lnTo>
                    <a:lnTo>
                      <a:pt x="1902966" y="25264"/>
                    </a:lnTo>
                    <a:lnTo>
                      <a:pt x="1950447" y="18625"/>
                    </a:lnTo>
                    <a:lnTo>
                      <a:pt x="1998240" y="12978"/>
                    </a:lnTo>
                    <a:lnTo>
                      <a:pt x="2046332" y="8335"/>
                    </a:lnTo>
                    <a:lnTo>
                      <a:pt x="2094714" y="4704"/>
                    </a:lnTo>
                    <a:lnTo>
                      <a:pt x="2143375" y="2098"/>
                    </a:lnTo>
                    <a:lnTo>
                      <a:pt x="2192303" y="526"/>
                    </a:lnTo>
                    <a:lnTo>
                      <a:pt x="2241489" y="0"/>
                    </a:lnTo>
                    <a:lnTo>
                      <a:pt x="2289847" y="508"/>
                    </a:lnTo>
                    <a:lnTo>
                      <a:pt x="2337956" y="2027"/>
                    </a:lnTo>
                    <a:lnTo>
                      <a:pt x="2385806" y="4547"/>
                    </a:lnTo>
                    <a:lnTo>
                      <a:pt x="2433387" y="8057"/>
                    </a:lnTo>
                    <a:lnTo>
                      <a:pt x="2480689" y="12547"/>
                    </a:lnTo>
                    <a:lnTo>
                      <a:pt x="2527702" y="18008"/>
                    </a:lnTo>
                    <a:lnTo>
                      <a:pt x="2574416" y="24428"/>
                    </a:lnTo>
                    <a:lnTo>
                      <a:pt x="2620820" y="31797"/>
                    </a:lnTo>
                    <a:lnTo>
                      <a:pt x="2666904" y="40106"/>
                    </a:lnTo>
                    <a:lnTo>
                      <a:pt x="2712659" y="49345"/>
                    </a:lnTo>
                    <a:lnTo>
                      <a:pt x="2758073" y="59502"/>
                    </a:lnTo>
                    <a:lnTo>
                      <a:pt x="2803138" y="70569"/>
                    </a:lnTo>
                    <a:lnTo>
                      <a:pt x="2847842" y="82534"/>
                    </a:lnTo>
                    <a:lnTo>
                      <a:pt x="2892175" y="95388"/>
                    </a:lnTo>
                    <a:lnTo>
                      <a:pt x="2936128" y="109121"/>
                    </a:lnTo>
                    <a:lnTo>
                      <a:pt x="2979690" y="123722"/>
                    </a:lnTo>
                    <a:lnTo>
                      <a:pt x="3022851" y="139181"/>
                    </a:lnTo>
                    <a:lnTo>
                      <a:pt x="3065601" y="155488"/>
                    </a:lnTo>
                    <a:lnTo>
                      <a:pt x="3107929" y="172633"/>
                    </a:lnTo>
                    <a:lnTo>
                      <a:pt x="3149826" y="190606"/>
                    </a:lnTo>
                    <a:lnTo>
                      <a:pt x="3191281" y="209396"/>
                    </a:lnTo>
                    <a:lnTo>
                      <a:pt x="3232285" y="228994"/>
                    </a:lnTo>
                    <a:lnTo>
                      <a:pt x="3272827" y="249389"/>
                    </a:lnTo>
                    <a:lnTo>
                      <a:pt x="3312896" y="270571"/>
                    </a:lnTo>
                    <a:lnTo>
                      <a:pt x="3352484" y="292530"/>
                    </a:lnTo>
                    <a:lnTo>
                      <a:pt x="3391579" y="315256"/>
                    </a:lnTo>
                    <a:lnTo>
                      <a:pt x="3430171" y="338739"/>
                    </a:lnTo>
                    <a:lnTo>
                      <a:pt x="3468250" y="362967"/>
                    </a:lnTo>
                    <a:lnTo>
                      <a:pt x="3505807" y="387932"/>
                    </a:lnTo>
                    <a:lnTo>
                      <a:pt x="3542831" y="413624"/>
                    </a:lnTo>
                    <a:lnTo>
                      <a:pt x="3579311" y="440031"/>
                    </a:lnTo>
                    <a:lnTo>
                      <a:pt x="3615238" y="467144"/>
                    </a:lnTo>
                    <a:lnTo>
                      <a:pt x="3650601" y="494952"/>
                    </a:lnTo>
                    <a:lnTo>
                      <a:pt x="3685391" y="523446"/>
                    </a:lnTo>
                    <a:lnTo>
                      <a:pt x="3719597" y="552616"/>
                    </a:lnTo>
                    <a:lnTo>
                      <a:pt x="3753209" y="582450"/>
                    </a:lnTo>
                    <a:lnTo>
                      <a:pt x="3786216" y="612940"/>
                    </a:lnTo>
                    <a:lnTo>
                      <a:pt x="3818609" y="644074"/>
                    </a:lnTo>
                    <a:lnTo>
                      <a:pt x="3850378" y="675843"/>
                    </a:lnTo>
                    <a:lnTo>
                      <a:pt x="3881512" y="708236"/>
                    </a:lnTo>
                    <a:lnTo>
                      <a:pt x="3912002" y="741244"/>
                    </a:lnTo>
                    <a:lnTo>
                      <a:pt x="3941836" y="774856"/>
                    </a:lnTo>
                    <a:lnTo>
                      <a:pt x="3971005" y="809062"/>
                    </a:lnTo>
                    <a:lnTo>
                      <a:pt x="3999499" y="843852"/>
                    </a:lnTo>
                    <a:lnTo>
                      <a:pt x="4027307" y="879216"/>
                    </a:lnTo>
                    <a:lnTo>
                      <a:pt x="4054420" y="915143"/>
                    </a:lnTo>
                    <a:lnTo>
                      <a:pt x="4080827" y="951624"/>
                    </a:lnTo>
                    <a:lnTo>
                      <a:pt x="4106518" y="988648"/>
                    </a:lnTo>
                    <a:lnTo>
                      <a:pt x="4131482" y="1026204"/>
                    </a:lnTo>
                    <a:lnTo>
                      <a:pt x="4155711" y="1064284"/>
                    </a:lnTo>
                    <a:lnTo>
                      <a:pt x="4179193" y="1102877"/>
                    </a:lnTo>
                    <a:lnTo>
                      <a:pt x="4201919" y="1141972"/>
                    </a:lnTo>
                    <a:lnTo>
                      <a:pt x="4223877" y="1181559"/>
                    </a:lnTo>
                    <a:lnTo>
                      <a:pt x="4245059" y="1221629"/>
                    </a:lnTo>
                    <a:lnTo>
                      <a:pt x="4265454" y="1262171"/>
                    </a:lnTo>
                    <a:lnTo>
                      <a:pt x="4285052" y="1303175"/>
                    </a:lnTo>
                    <a:lnTo>
                      <a:pt x="4303842" y="1344630"/>
                    </a:lnTo>
                    <a:lnTo>
                      <a:pt x="4321815" y="1386528"/>
                    </a:lnTo>
                    <a:lnTo>
                      <a:pt x="4338959" y="1428856"/>
                    </a:lnTo>
                    <a:lnTo>
                      <a:pt x="4355267" y="1471606"/>
                    </a:lnTo>
                    <a:lnTo>
                      <a:pt x="4370726" y="1514767"/>
                    </a:lnTo>
                    <a:lnTo>
                      <a:pt x="4385326" y="1558330"/>
                    </a:lnTo>
                    <a:lnTo>
                      <a:pt x="4399059" y="1602282"/>
                    </a:lnTo>
                    <a:lnTo>
                      <a:pt x="4411913" y="1646616"/>
                    </a:lnTo>
                    <a:lnTo>
                      <a:pt x="4423878" y="1691320"/>
                    </a:lnTo>
                    <a:lnTo>
                      <a:pt x="4434944" y="1736384"/>
                    </a:lnTo>
                    <a:lnTo>
                      <a:pt x="4445102" y="1781799"/>
                    </a:lnTo>
                    <a:lnTo>
                      <a:pt x="4454340" y="1827554"/>
                    </a:lnTo>
                    <a:lnTo>
                      <a:pt x="4462649" y="1873638"/>
                    </a:lnTo>
                    <a:lnTo>
                      <a:pt x="4470019" y="1920042"/>
                    </a:lnTo>
                    <a:lnTo>
                      <a:pt x="4476439" y="1966756"/>
                    </a:lnTo>
                    <a:lnTo>
                      <a:pt x="4481899" y="2013769"/>
                    </a:lnTo>
                    <a:lnTo>
                      <a:pt x="4486389" y="2061071"/>
                    </a:lnTo>
                    <a:lnTo>
                      <a:pt x="4489899" y="2108653"/>
                    </a:lnTo>
                    <a:lnTo>
                      <a:pt x="4492418" y="2156503"/>
                    </a:lnTo>
                    <a:lnTo>
                      <a:pt x="4493938" y="2204612"/>
                    </a:lnTo>
                    <a:lnTo>
                      <a:pt x="4494446" y="2252969"/>
                    </a:lnTo>
                    <a:lnTo>
                      <a:pt x="4493938" y="2301327"/>
                    </a:lnTo>
                    <a:lnTo>
                      <a:pt x="4492418" y="2349436"/>
                    </a:lnTo>
                    <a:lnTo>
                      <a:pt x="4489899" y="2397286"/>
                    </a:lnTo>
                    <a:lnTo>
                      <a:pt x="4486389" y="2444867"/>
                    </a:lnTo>
                    <a:lnTo>
                      <a:pt x="4481899" y="2492169"/>
                    </a:lnTo>
                    <a:lnTo>
                      <a:pt x="4476439" y="2539182"/>
                    </a:lnTo>
                    <a:lnTo>
                      <a:pt x="4470019" y="2585896"/>
                    </a:lnTo>
                    <a:lnTo>
                      <a:pt x="4462649" y="2632300"/>
                    </a:lnTo>
                    <a:lnTo>
                      <a:pt x="4454340" y="2678385"/>
                    </a:lnTo>
                    <a:lnTo>
                      <a:pt x="4445102" y="2724139"/>
                    </a:lnTo>
                    <a:lnTo>
                      <a:pt x="4434944" y="2769554"/>
                    </a:lnTo>
                    <a:lnTo>
                      <a:pt x="4423878" y="2814618"/>
                    </a:lnTo>
                    <a:lnTo>
                      <a:pt x="4411913" y="2859322"/>
                    </a:lnTo>
                    <a:lnTo>
                      <a:pt x="4399059" y="2903656"/>
                    </a:lnTo>
                    <a:lnTo>
                      <a:pt x="4385326" y="2947609"/>
                    </a:lnTo>
                    <a:lnTo>
                      <a:pt x="4370726" y="2991171"/>
                    </a:lnTo>
                    <a:lnTo>
                      <a:pt x="4355267" y="3034332"/>
                    </a:lnTo>
                    <a:lnTo>
                      <a:pt x="4338959" y="3077082"/>
                    </a:lnTo>
                    <a:lnTo>
                      <a:pt x="4321815" y="3119411"/>
                    </a:lnTo>
                    <a:lnTo>
                      <a:pt x="4303842" y="3161308"/>
                    </a:lnTo>
                    <a:lnTo>
                      <a:pt x="4285052" y="3202763"/>
                    </a:lnTo>
                    <a:lnTo>
                      <a:pt x="4265454" y="3243767"/>
                    </a:lnTo>
                    <a:lnTo>
                      <a:pt x="4245059" y="3284309"/>
                    </a:lnTo>
                    <a:lnTo>
                      <a:pt x="4223877" y="3324379"/>
                    </a:lnTo>
                    <a:lnTo>
                      <a:pt x="4201919" y="3363966"/>
                    </a:lnTo>
                    <a:lnTo>
                      <a:pt x="4179193" y="3403062"/>
                    </a:lnTo>
                    <a:lnTo>
                      <a:pt x="4155711" y="3441654"/>
                    </a:lnTo>
                    <a:lnTo>
                      <a:pt x="4131482" y="3479734"/>
                    </a:lnTo>
                    <a:lnTo>
                      <a:pt x="4106518" y="3517291"/>
                    </a:lnTo>
                    <a:lnTo>
                      <a:pt x="4080827" y="3554315"/>
                    </a:lnTo>
                    <a:lnTo>
                      <a:pt x="4054420" y="3590795"/>
                    </a:lnTo>
                    <a:lnTo>
                      <a:pt x="4027307" y="3626722"/>
                    </a:lnTo>
                    <a:lnTo>
                      <a:pt x="3999499" y="3662086"/>
                    </a:lnTo>
                    <a:lnTo>
                      <a:pt x="3971005" y="3696876"/>
                    </a:lnTo>
                    <a:lnTo>
                      <a:pt x="3941836" y="3731082"/>
                    </a:lnTo>
                    <a:lnTo>
                      <a:pt x="3912002" y="3764694"/>
                    </a:lnTo>
                    <a:lnTo>
                      <a:pt x="3881512" y="3797702"/>
                    </a:lnTo>
                    <a:lnTo>
                      <a:pt x="3850378" y="3830095"/>
                    </a:lnTo>
                    <a:lnTo>
                      <a:pt x="3818609" y="3861864"/>
                    </a:lnTo>
                    <a:lnTo>
                      <a:pt x="3786216" y="3892999"/>
                    </a:lnTo>
                    <a:lnTo>
                      <a:pt x="3753209" y="3923488"/>
                    </a:lnTo>
                    <a:lnTo>
                      <a:pt x="3719597" y="3953323"/>
                    </a:lnTo>
                    <a:lnTo>
                      <a:pt x="3685391" y="3982492"/>
                    </a:lnTo>
                    <a:lnTo>
                      <a:pt x="3650601" y="4010986"/>
                    </a:lnTo>
                    <a:lnTo>
                      <a:pt x="3615238" y="4038795"/>
                    </a:lnTo>
                    <a:lnTo>
                      <a:pt x="3579311" y="4065908"/>
                    </a:lnTo>
                    <a:lnTo>
                      <a:pt x="3542831" y="4092315"/>
                    </a:lnTo>
                    <a:lnTo>
                      <a:pt x="3505807" y="4118006"/>
                    </a:lnTo>
                    <a:lnTo>
                      <a:pt x="3468250" y="4142971"/>
                    </a:lnTo>
                    <a:lnTo>
                      <a:pt x="3430171" y="4167200"/>
                    </a:lnTo>
                    <a:lnTo>
                      <a:pt x="3391579" y="4190682"/>
                    </a:lnTo>
                    <a:lnTo>
                      <a:pt x="3352484" y="4213408"/>
                    </a:lnTo>
                    <a:lnTo>
                      <a:pt x="3312896" y="4235367"/>
                    </a:lnTo>
                    <a:lnTo>
                      <a:pt x="3272827" y="4256549"/>
                    </a:lnTo>
                    <a:lnTo>
                      <a:pt x="3232285" y="4276944"/>
                    </a:lnTo>
                    <a:lnTo>
                      <a:pt x="3191281" y="4296542"/>
                    </a:lnTo>
                    <a:lnTo>
                      <a:pt x="3149826" y="4315332"/>
                    </a:lnTo>
                    <a:lnTo>
                      <a:pt x="3107929" y="4333305"/>
                    </a:lnTo>
                    <a:lnTo>
                      <a:pt x="3065601" y="4350450"/>
                    </a:lnTo>
                    <a:lnTo>
                      <a:pt x="3022851" y="4366757"/>
                    </a:lnTo>
                    <a:lnTo>
                      <a:pt x="2979690" y="4382217"/>
                    </a:lnTo>
                    <a:lnTo>
                      <a:pt x="2936128" y="4396818"/>
                    </a:lnTo>
                    <a:lnTo>
                      <a:pt x="2892175" y="4410550"/>
                    </a:lnTo>
                    <a:lnTo>
                      <a:pt x="2847842" y="4423404"/>
                    </a:lnTo>
                    <a:lnTo>
                      <a:pt x="2803138" y="4435370"/>
                    </a:lnTo>
                    <a:lnTo>
                      <a:pt x="2758073" y="4446436"/>
                    </a:lnTo>
                    <a:lnTo>
                      <a:pt x="2712659" y="4456594"/>
                    </a:lnTo>
                    <a:lnTo>
                      <a:pt x="2666904" y="4465832"/>
                    </a:lnTo>
                    <a:lnTo>
                      <a:pt x="2620820" y="4474141"/>
                    </a:lnTo>
                    <a:lnTo>
                      <a:pt x="2574416" y="4481511"/>
                    </a:lnTo>
                    <a:lnTo>
                      <a:pt x="2527702" y="4487931"/>
                    </a:lnTo>
                    <a:lnTo>
                      <a:pt x="2480689" y="4493391"/>
                    </a:lnTo>
                    <a:lnTo>
                      <a:pt x="2433387" y="4497881"/>
                    </a:lnTo>
                    <a:lnTo>
                      <a:pt x="2385806" y="4501391"/>
                    </a:lnTo>
                    <a:lnTo>
                      <a:pt x="2337956" y="4503911"/>
                    </a:lnTo>
                    <a:lnTo>
                      <a:pt x="2289847" y="4505430"/>
                    </a:lnTo>
                    <a:lnTo>
                      <a:pt x="2241489" y="4505939"/>
                    </a:lnTo>
                  </a:path>
                </a:pathLst>
              </a:custGeom>
              <a:ln w="91621">
                <a:solidFill>
                  <a:srgbClr val="057EC2"/>
                </a:solidFill>
              </a:ln>
            </p:spPr>
            <p:txBody>
              <a:bodyPr wrap="square" lIns="0" tIns="0" rIns="0" bIns="0" rtlCol="0"/>
              <a:lstStyle/>
              <a:p>
                <a:endParaRPr/>
              </a:p>
            </p:txBody>
          </p:sp>
          <p:sp>
            <p:nvSpPr>
              <p:cNvPr id="103" name="object 22">
                <a:extLst>
                  <a:ext uri="{FF2B5EF4-FFF2-40B4-BE49-F238E27FC236}">
                    <a16:creationId xmlns:a16="http://schemas.microsoft.com/office/drawing/2014/main" id="{BC996A32-326C-F382-4C14-3A7BD45BED4C}"/>
                  </a:ext>
                </a:extLst>
              </p:cNvPr>
              <p:cNvSpPr/>
              <p:nvPr/>
            </p:nvSpPr>
            <p:spPr>
              <a:xfrm>
                <a:off x="14036791" y="4930159"/>
                <a:ext cx="3547110" cy="3559810"/>
              </a:xfrm>
              <a:custGeom>
                <a:avLst/>
                <a:gdLst/>
                <a:ahLst/>
                <a:cxnLst/>
                <a:rect l="l" t="t" r="r" b="b"/>
                <a:pathLst>
                  <a:path w="3547109" h="3559809">
                    <a:moveTo>
                      <a:pt x="0" y="1565596"/>
                    </a:moveTo>
                    <a:lnTo>
                      <a:pt x="6402" y="1517690"/>
                    </a:lnTo>
                    <a:lnTo>
                      <a:pt x="14066" y="1470194"/>
                    </a:lnTo>
                    <a:lnTo>
                      <a:pt x="22975" y="1423127"/>
                    </a:lnTo>
                    <a:lnTo>
                      <a:pt x="33111" y="1376505"/>
                    </a:lnTo>
                    <a:lnTo>
                      <a:pt x="44456" y="1330347"/>
                    </a:lnTo>
                    <a:lnTo>
                      <a:pt x="56993" y="1284669"/>
                    </a:lnTo>
                    <a:lnTo>
                      <a:pt x="70705" y="1239490"/>
                    </a:lnTo>
                    <a:lnTo>
                      <a:pt x="85573" y="1194827"/>
                    </a:lnTo>
                    <a:lnTo>
                      <a:pt x="101581" y="1150697"/>
                    </a:lnTo>
                    <a:lnTo>
                      <a:pt x="118711" y="1107118"/>
                    </a:lnTo>
                    <a:lnTo>
                      <a:pt x="136945" y="1064107"/>
                    </a:lnTo>
                    <a:lnTo>
                      <a:pt x="156266" y="1021683"/>
                    </a:lnTo>
                    <a:lnTo>
                      <a:pt x="176657" y="979861"/>
                    </a:lnTo>
                    <a:lnTo>
                      <a:pt x="198099" y="938660"/>
                    </a:lnTo>
                    <a:lnTo>
                      <a:pt x="220576" y="898098"/>
                    </a:lnTo>
                    <a:lnTo>
                      <a:pt x="244069" y="858192"/>
                    </a:lnTo>
                    <a:lnTo>
                      <a:pt x="268562" y="818959"/>
                    </a:lnTo>
                    <a:lnTo>
                      <a:pt x="294037" y="780416"/>
                    </a:lnTo>
                    <a:lnTo>
                      <a:pt x="320476" y="742582"/>
                    </a:lnTo>
                    <a:lnTo>
                      <a:pt x="347862" y="705474"/>
                    </a:lnTo>
                    <a:lnTo>
                      <a:pt x="376177" y="669110"/>
                    </a:lnTo>
                    <a:lnTo>
                      <a:pt x="405404" y="633506"/>
                    </a:lnTo>
                    <a:lnTo>
                      <a:pt x="435526" y="598681"/>
                    </a:lnTo>
                    <a:lnTo>
                      <a:pt x="466524" y="564651"/>
                    </a:lnTo>
                    <a:lnTo>
                      <a:pt x="498382" y="531435"/>
                    </a:lnTo>
                    <a:lnTo>
                      <a:pt x="531082" y="499050"/>
                    </a:lnTo>
                    <a:lnTo>
                      <a:pt x="564605" y="467513"/>
                    </a:lnTo>
                    <a:lnTo>
                      <a:pt x="598936" y="436843"/>
                    </a:lnTo>
                    <a:lnTo>
                      <a:pt x="634056" y="407055"/>
                    </a:lnTo>
                    <a:lnTo>
                      <a:pt x="669948" y="378169"/>
                    </a:lnTo>
                    <a:lnTo>
                      <a:pt x="706594" y="350201"/>
                    </a:lnTo>
                    <a:lnTo>
                      <a:pt x="743977" y="323168"/>
                    </a:lnTo>
                    <a:lnTo>
                      <a:pt x="782079" y="297090"/>
                    </a:lnTo>
                    <a:lnTo>
                      <a:pt x="820883" y="271982"/>
                    </a:lnTo>
                    <a:lnTo>
                      <a:pt x="860372" y="247862"/>
                    </a:lnTo>
                    <a:lnTo>
                      <a:pt x="900527" y="224749"/>
                    </a:lnTo>
                    <a:lnTo>
                      <a:pt x="941331" y="202659"/>
                    </a:lnTo>
                    <a:lnTo>
                      <a:pt x="982768" y="181610"/>
                    </a:lnTo>
                    <a:lnTo>
                      <a:pt x="1024818" y="161619"/>
                    </a:lnTo>
                    <a:lnTo>
                      <a:pt x="1067465" y="142704"/>
                    </a:lnTo>
                    <a:lnTo>
                      <a:pt x="1110692" y="124883"/>
                    </a:lnTo>
                    <a:lnTo>
                      <a:pt x="1154480" y="108173"/>
                    </a:lnTo>
                    <a:lnTo>
                      <a:pt x="1198813" y="92591"/>
                    </a:lnTo>
                    <a:lnTo>
                      <a:pt x="1243672" y="78155"/>
                    </a:lnTo>
                    <a:lnTo>
                      <a:pt x="1289041" y="64882"/>
                    </a:lnTo>
                    <a:lnTo>
                      <a:pt x="1334901" y="52791"/>
                    </a:lnTo>
                    <a:lnTo>
                      <a:pt x="1381236" y="41898"/>
                    </a:lnTo>
                    <a:lnTo>
                      <a:pt x="1428027" y="32221"/>
                    </a:lnTo>
                    <a:lnTo>
                      <a:pt x="1475257" y="23777"/>
                    </a:lnTo>
                    <a:lnTo>
                      <a:pt x="1522910" y="16585"/>
                    </a:lnTo>
                    <a:lnTo>
                      <a:pt x="1570966" y="10661"/>
                    </a:lnTo>
                    <a:lnTo>
                      <a:pt x="1619410" y="6023"/>
                    </a:lnTo>
                    <a:lnTo>
                      <a:pt x="1668222" y="2688"/>
                    </a:lnTo>
                    <a:lnTo>
                      <a:pt x="1717386" y="675"/>
                    </a:lnTo>
                    <a:lnTo>
                      <a:pt x="1766885" y="0"/>
                    </a:lnTo>
                    <a:lnTo>
                      <a:pt x="1815069" y="639"/>
                    </a:lnTo>
                    <a:lnTo>
                      <a:pt x="1862938" y="2547"/>
                    </a:lnTo>
                    <a:lnTo>
                      <a:pt x="1910474" y="5708"/>
                    </a:lnTo>
                    <a:lnTo>
                      <a:pt x="1957661" y="10105"/>
                    </a:lnTo>
                    <a:lnTo>
                      <a:pt x="2004484" y="15723"/>
                    </a:lnTo>
                    <a:lnTo>
                      <a:pt x="2050926" y="22544"/>
                    </a:lnTo>
                    <a:lnTo>
                      <a:pt x="2096972" y="30553"/>
                    </a:lnTo>
                    <a:lnTo>
                      <a:pt x="2142604" y="39734"/>
                    </a:lnTo>
                    <a:lnTo>
                      <a:pt x="2187806" y="50071"/>
                    </a:lnTo>
                    <a:lnTo>
                      <a:pt x="2232564" y="61547"/>
                    </a:lnTo>
                    <a:lnTo>
                      <a:pt x="2276860" y="74146"/>
                    </a:lnTo>
                    <a:lnTo>
                      <a:pt x="2320678" y="87853"/>
                    </a:lnTo>
                    <a:lnTo>
                      <a:pt x="2364002" y="102650"/>
                    </a:lnTo>
                    <a:lnTo>
                      <a:pt x="2406817" y="118523"/>
                    </a:lnTo>
                    <a:lnTo>
                      <a:pt x="2449105" y="135454"/>
                    </a:lnTo>
                    <a:lnTo>
                      <a:pt x="2490851" y="153428"/>
                    </a:lnTo>
                    <a:lnTo>
                      <a:pt x="2532039" y="172428"/>
                    </a:lnTo>
                    <a:lnTo>
                      <a:pt x="2572653" y="192439"/>
                    </a:lnTo>
                    <a:lnTo>
                      <a:pt x="2612675" y="213444"/>
                    </a:lnTo>
                    <a:lnTo>
                      <a:pt x="2652091" y="235427"/>
                    </a:lnTo>
                    <a:lnTo>
                      <a:pt x="2690884" y="258372"/>
                    </a:lnTo>
                    <a:lnTo>
                      <a:pt x="2729038" y="282263"/>
                    </a:lnTo>
                    <a:lnTo>
                      <a:pt x="2766537" y="307083"/>
                    </a:lnTo>
                    <a:lnTo>
                      <a:pt x="2803364" y="332817"/>
                    </a:lnTo>
                    <a:lnTo>
                      <a:pt x="2839504" y="359448"/>
                    </a:lnTo>
                    <a:lnTo>
                      <a:pt x="2874940" y="386960"/>
                    </a:lnTo>
                    <a:lnTo>
                      <a:pt x="2909656" y="415337"/>
                    </a:lnTo>
                    <a:lnTo>
                      <a:pt x="2943637" y="444564"/>
                    </a:lnTo>
                    <a:lnTo>
                      <a:pt x="2976865" y="474623"/>
                    </a:lnTo>
                    <a:lnTo>
                      <a:pt x="3009325" y="505498"/>
                    </a:lnTo>
                    <a:lnTo>
                      <a:pt x="3041001" y="537175"/>
                    </a:lnTo>
                    <a:lnTo>
                      <a:pt x="3071877" y="569635"/>
                    </a:lnTo>
                    <a:lnTo>
                      <a:pt x="3101935" y="602864"/>
                    </a:lnTo>
                    <a:lnTo>
                      <a:pt x="3131161" y="636845"/>
                    </a:lnTo>
                    <a:lnTo>
                      <a:pt x="3159538" y="671561"/>
                    </a:lnTo>
                    <a:lnTo>
                      <a:pt x="3187050" y="706998"/>
                    </a:lnTo>
                    <a:lnTo>
                      <a:pt x="3213681" y="743138"/>
                    </a:lnTo>
                    <a:lnTo>
                      <a:pt x="3239415" y="779965"/>
                    </a:lnTo>
                    <a:lnTo>
                      <a:pt x="3264235" y="817464"/>
                    </a:lnTo>
                    <a:lnTo>
                      <a:pt x="3288125" y="855619"/>
                    </a:lnTo>
                    <a:lnTo>
                      <a:pt x="3311070" y="894412"/>
                    </a:lnTo>
                    <a:lnTo>
                      <a:pt x="3333052" y="933828"/>
                    </a:lnTo>
                    <a:lnTo>
                      <a:pt x="3354057" y="973851"/>
                    </a:lnTo>
                    <a:lnTo>
                      <a:pt x="3374067" y="1014464"/>
                    </a:lnTo>
                    <a:lnTo>
                      <a:pt x="3393068" y="1055653"/>
                    </a:lnTo>
                    <a:lnTo>
                      <a:pt x="3411041" y="1097399"/>
                    </a:lnTo>
                    <a:lnTo>
                      <a:pt x="3427972" y="1139688"/>
                    </a:lnTo>
                    <a:lnTo>
                      <a:pt x="3443845" y="1182502"/>
                    </a:lnTo>
                    <a:lnTo>
                      <a:pt x="3458642" y="1225827"/>
                    </a:lnTo>
                    <a:lnTo>
                      <a:pt x="3472348" y="1269645"/>
                    </a:lnTo>
                    <a:lnTo>
                      <a:pt x="3484948" y="1313942"/>
                    </a:lnTo>
                    <a:lnTo>
                      <a:pt x="3496424" y="1358699"/>
                    </a:lnTo>
                    <a:lnTo>
                      <a:pt x="3506760" y="1403902"/>
                    </a:lnTo>
                    <a:lnTo>
                      <a:pt x="3515941" y="1449534"/>
                    </a:lnTo>
                    <a:lnTo>
                      <a:pt x="3523950" y="1495579"/>
                    </a:lnTo>
                    <a:lnTo>
                      <a:pt x="3530771" y="1542022"/>
                    </a:lnTo>
                    <a:lnTo>
                      <a:pt x="3536388" y="1588845"/>
                    </a:lnTo>
                    <a:lnTo>
                      <a:pt x="3540785" y="1636032"/>
                    </a:lnTo>
                    <a:lnTo>
                      <a:pt x="3543946" y="1683568"/>
                    </a:lnTo>
                    <a:lnTo>
                      <a:pt x="3545854" y="1731437"/>
                    </a:lnTo>
                    <a:lnTo>
                      <a:pt x="3546494" y="1779622"/>
                    </a:lnTo>
                    <a:lnTo>
                      <a:pt x="3545854" y="1827806"/>
                    </a:lnTo>
                    <a:lnTo>
                      <a:pt x="3543946" y="1875674"/>
                    </a:lnTo>
                    <a:lnTo>
                      <a:pt x="3540785" y="1923209"/>
                    </a:lnTo>
                    <a:lnTo>
                      <a:pt x="3536388" y="1970396"/>
                    </a:lnTo>
                    <a:lnTo>
                      <a:pt x="3530771" y="2017219"/>
                    </a:lnTo>
                    <a:lnTo>
                      <a:pt x="3523950" y="2063661"/>
                    </a:lnTo>
                    <a:lnTo>
                      <a:pt x="3515941" y="2109705"/>
                    </a:lnTo>
                    <a:lnTo>
                      <a:pt x="3506760" y="2155337"/>
                    </a:lnTo>
                    <a:lnTo>
                      <a:pt x="3496424" y="2200540"/>
                    </a:lnTo>
                    <a:lnTo>
                      <a:pt x="3484948" y="2245297"/>
                    </a:lnTo>
                    <a:lnTo>
                      <a:pt x="3472348" y="2289593"/>
                    </a:lnTo>
                    <a:lnTo>
                      <a:pt x="3458642" y="2333411"/>
                    </a:lnTo>
                    <a:lnTo>
                      <a:pt x="3443845" y="2376736"/>
                    </a:lnTo>
                    <a:lnTo>
                      <a:pt x="3427972" y="2419550"/>
                    </a:lnTo>
                    <a:lnTo>
                      <a:pt x="3411041" y="2461839"/>
                    </a:lnTo>
                    <a:lnTo>
                      <a:pt x="3393068" y="2503585"/>
                    </a:lnTo>
                    <a:lnTo>
                      <a:pt x="3374067" y="2544773"/>
                    </a:lnTo>
                    <a:lnTo>
                      <a:pt x="3354057" y="2585387"/>
                    </a:lnTo>
                    <a:lnTo>
                      <a:pt x="3333052" y="2625409"/>
                    </a:lnTo>
                    <a:lnTo>
                      <a:pt x="3311070" y="2664826"/>
                    </a:lnTo>
                    <a:lnTo>
                      <a:pt x="3288125" y="2703619"/>
                    </a:lnTo>
                    <a:lnTo>
                      <a:pt x="3264235" y="2741773"/>
                    </a:lnTo>
                    <a:lnTo>
                      <a:pt x="3239415" y="2779272"/>
                    </a:lnTo>
                    <a:lnTo>
                      <a:pt x="3213681" y="2816100"/>
                    </a:lnTo>
                    <a:lnTo>
                      <a:pt x="3187050" y="2852240"/>
                    </a:lnTo>
                    <a:lnTo>
                      <a:pt x="3159538" y="2887676"/>
                    </a:lnTo>
                    <a:lnTo>
                      <a:pt x="3131161" y="2922393"/>
                    </a:lnTo>
                    <a:lnTo>
                      <a:pt x="3101935" y="2956374"/>
                    </a:lnTo>
                    <a:lnTo>
                      <a:pt x="3071877" y="2989603"/>
                    </a:lnTo>
                    <a:lnTo>
                      <a:pt x="3041001" y="3022064"/>
                    </a:lnTo>
                    <a:lnTo>
                      <a:pt x="3009325" y="3053740"/>
                    </a:lnTo>
                    <a:lnTo>
                      <a:pt x="2976865" y="3084616"/>
                    </a:lnTo>
                    <a:lnTo>
                      <a:pt x="2943637" y="3114675"/>
                    </a:lnTo>
                    <a:lnTo>
                      <a:pt x="2909656" y="3143901"/>
                    </a:lnTo>
                    <a:lnTo>
                      <a:pt x="2874940" y="3172279"/>
                    </a:lnTo>
                    <a:lnTo>
                      <a:pt x="2839504" y="3199791"/>
                    </a:lnTo>
                    <a:lnTo>
                      <a:pt x="2803364" y="3226423"/>
                    </a:lnTo>
                    <a:lnTo>
                      <a:pt x="2766537" y="3252157"/>
                    </a:lnTo>
                    <a:lnTo>
                      <a:pt x="2729038" y="3276977"/>
                    </a:lnTo>
                    <a:lnTo>
                      <a:pt x="2690884" y="3300868"/>
                    </a:lnTo>
                    <a:lnTo>
                      <a:pt x="2652091" y="3323813"/>
                    </a:lnTo>
                    <a:lnTo>
                      <a:pt x="2612675" y="3345796"/>
                    </a:lnTo>
                    <a:lnTo>
                      <a:pt x="2572653" y="3366801"/>
                    </a:lnTo>
                    <a:lnTo>
                      <a:pt x="2532039" y="3386812"/>
                    </a:lnTo>
                    <a:lnTo>
                      <a:pt x="2490851" y="3405813"/>
                    </a:lnTo>
                    <a:lnTo>
                      <a:pt x="2449105" y="3423787"/>
                    </a:lnTo>
                    <a:lnTo>
                      <a:pt x="2406817" y="3440719"/>
                    </a:lnTo>
                    <a:lnTo>
                      <a:pt x="2364002" y="3456591"/>
                    </a:lnTo>
                    <a:lnTo>
                      <a:pt x="2320678" y="3471389"/>
                    </a:lnTo>
                    <a:lnTo>
                      <a:pt x="2276860" y="3485096"/>
                    </a:lnTo>
                    <a:lnTo>
                      <a:pt x="2232564" y="3497695"/>
                    </a:lnTo>
                    <a:lnTo>
                      <a:pt x="2187806" y="3509172"/>
                    </a:lnTo>
                    <a:lnTo>
                      <a:pt x="2142604" y="3519508"/>
                    </a:lnTo>
                    <a:lnTo>
                      <a:pt x="2096972" y="3528689"/>
                    </a:lnTo>
                    <a:lnTo>
                      <a:pt x="2050926" y="3536699"/>
                    </a:lnTo>
                    <a:lnTo>
                      <a:pt x="2004484" y="3543520"/>
                    </a:lnTo>
                    <a:lnTo>
                      <a:pt x="1957661" y="3549138"/>
                    </a:lnTo>
                    <a:lnTo>
                      <a:pt x="1910474" y="3553535"/>
                    </a:lnTo>
                    <a:lnTo>
                      <a:pt x="1862938" y="3556696"/>
                    </a:lnTo>
                    <a:lnTo>
                      <a:pt x="1815069" y="3558604"/>
                    </a:lnTo>
                    <a:lnTo>
                      <a:pt x="1766885" y="3559244"/>
                    </a:lnTo>
                  </a:path>
                </a:pathLst>
              </a:custGeom>
              <a:ln w="91621">
                <a:solidFill>
                  <a:srgbClr val="057EC2"/>
                </a:solidFill>
              </a:ln>
            </p:spPr>
            <p:txBody>
              <a:bodyPr wrap="square" lIns="0" tIns="0" rIns="0" bIns="0" rtlCol="0"/>
              <a:lstStyle/>
              <a:p>
                <a:endParaRPr/>
              </a:p>
            </p:txBody>
          </p:sp>
          <p:sp>
            <p:nvSpPr>
              <p:cNvPr id="104" name="object 23">
                <a:extLst>
                  <a:ext uri="{FF2B5EF4-FFF2-40B4-BE49-F238E27FC236}">
                    <a16:creationId xmlns:a16="http://schemas.microsoft.com/office/drawing/2014/main" id="{D72355D8-A546-0499-557E-84274B4D6863}"/>
                  </a:ext>
                </a:extLst>
              </p:cNvPr>
              <p:cNvSpPr/>
              <p:nvPr/>
            </p:nvSpPr>
            <p:spPr>
              <a:xfrm>
                <a:off x="14561924" y="5451597"/>
                <a:ext cx="2499995" cy="2516505"/>
              </a:xfrm>
              <a:custGeom>
                <a:avLst/>
                <a:gdLst/>
                <a:ahLst/>
                <a:cxnLst/>
                <a:rect l="l" t="t" r="r" b="b"/>
                <a:pathLst>
                  <a:path w="2499994" h="2516504">
                    <a:moveTo>
                      <a:pt x="0" y="1054266"/>
                    </a:moveTo>
                    <a:lnTo>
                      <a:pt x="8562" y="1007363"/>
                    </a:lnTo>
                    <a:lnTo>
                      <a:pt x="18841" y="961082"/>
                    </a:lnTo>
                    <a:lnTo>
                      <a:pt x="30802" y="915458"/>
                    </a:lnTo>
                    <a:lnTo>
                      <a:pt x="44411" y="870525"/>
                    </a:lnTo>
                    <a:lnTo>
                      <a:pt x="59633" y="826318"/>
                    </a:lnTo>
                    <a:lnTo>
                      <a:pt x="76435" y="782872"/>
                    </a:lnTo>
                    <a:lnTo>
                      <a:pt x="94781" y="740220"/>
                    </a:lnTo>
                    <a:lnTo>
                      <a:pt x="114637" y="698398"/>
                    </a:lnTo>
                    <a:lnTo>
                      <a:pt x="135969" y="657439"/>
                    </a:lnTo>
                    <a:lnTo>
                      <a:pt x="158742" y="617378"/>
                    </a:lnTo>
                    <a:lnTo>
                      <a:pt x="182921" y="578249"/>
                    </a:lnTo>
                    <a:lnTo>
                      <a:pt x="208474" y="540087"/>
                    </a:lnTo>
                    <a:lnTo>
                      <a:pt x="235364" y="502927"/>
                    </a:lnTo>
                    <a:lnTo>
                      <a:pt x="263558" y="466802"/>
                    </a:lnTo>
                    <a:lnTo>
                      <a:pt x="293020" y="431747"/>
                    </a:lnTo>
                    <a:lnTo>
                      <a:pt x="323718" y="397796"/>
                    </a:lnTo>
                    <a:lnTo>
                      <a:pt x="355616" y="364985"/>
                    </a:lnTo>
                    <a:lnTo>
                      <a:pt x="388679" y="333347"/>
                    </a:lnTo>
                    <a:lnTo>
                      <a:pt x="422874" y="302917"/>
                    </a:lnTo>
                    <a:lnTo>
                      <a:pt x="458166" y="273728"/>
                    </a:lnTo>
                    <a:lnTo>
                      <a:pt x="494521" y="245817"/>
                    </a:lnTo>
                    <a:lnTo>
                      <a:pt x="531903" y="219217"/>
                    </a:lnTo>
                    <a:lnTo>
                      <a:pt x="570279" y="193962"/>
                    </a:lnTo>
                    <a:lnTo>
                      <a:pt x="609615" y="170086"/>
                    </a:lnTo>
                    <a:lnTo>
                      <a:pt x="649875" y="147626"/>
                    </a:lnTo>
                    <a:lnTo>
                      <a:pt x="691026" y="126614"/>
                    </a:lnTo>
                    <a:lnTo>
                      <a:pt x="733032" y="107085"/>
                    </a:lnTo>
                    <a:lnTo>
                      <a:pt x="775860" y="89073"/>
                    </a:lnTo>
                    <a:lnTo>
                      <a:pt x="819476" y="72614"/>
                    </a:lnTo>
                    <a:lnTo>
                      <a:pt x="863844" y="57741"/>
                    </a:lnTo>
                    <a:lnTo>
                      <a:pt x="908930" y="44489"/>
                    </a:lnTo>
                    <a:lnTo>
                      <a:pt x="954700" y="32892"/>
                    </a:lnTo>
                    <a:lnTo>
                      <a:pt x="1001119" y="22985"/>
                    </a:lnTo>
                    <a:lnTo>
                      <a:pt x="1048153" y="14802"/>
                    </a:lnTo>
                    <a:lnTo>
                      <a:pt x="1095768" y="8378"/>
                    </a:lnTo>
                    <a:lnTo>
                      <a:pt x="1143929" y="3746"/>
                    </a:lnTo>
                    <a:lnTo>
                      <a:pt x="1192602" y="942"/>
                    </a:lnTo>
                    <a:lnTo>
                      <a:pt x="1241751" y="0"/>
                    </a:lnTo>
                    <a:lnTo>
                      <a:pt x="1290012" y="908"/>
                    </a:lnTo>
                    <a:lnTo>
                      <a:pt x="1337814" y="3612"/>
                    </a:lnTo>
                    <a:lnTo>
                      <a:pt x="1385123" y="8079"/>
                    </a:lnTo>
                    <a:lnTo>
                      <a:pt x="1431908" y="14275"/>
                    </a:lnTo>
                    <a:lnTo>
                      <a:pt x="1478135" y="22170"/>
                    </a:lnTo>
                    <a:lnTo>
                      <a:pt x="1523772" y="31729"/>
                    </a:lnTo>
                    <a:lnTo>
                      <a:pt x="1568788" y="42921"/>
                    </a:lnTo>
                    <a:lnTo>
                      <a:pt x="1613148" y="55713"/>
                    </a:lnTo>
                    <a:lnTo>
                      <a:pt x="1656820" y="70072"/>
                    </a:lnTo>
                    <a:lnTo>
                      <a:pt x="1699772" y="85966"/>
                    </a:lnTo>
                    <a:lnTo>
                      <a:pt x="1741972" y="103362"/>
                    </a:lnTo>
                    <a:lnTo>
                      <a:pt x="1783386" y="122227"/>
                    </a:lnTo>
                    <a:lnTo>
                      <a:pt x="1823982" y="142529"/>
                    </a:lnTo>
                    <a:lnTo>
                      <a:pt x="1863728" y="164236"/>
                    </a:lnTo>
                    <a:lnTo>
                      <a:pt x="1902591" y="187314"/>
                    </a:lnTo>
                    <a:lnTo>
                      <a:pt x="1940538" y="211732"/>
                    </a:lnTo>
                    <a:lnTo>
                      <a:pt x="1977536" y="237457"/>
                    </a:lnTo>
                    <a:lnTo>
                      <a:pt x="2013554" y="264455"/>
                    </a:lnTo>
                    <a:lnTo>
                      <a:pt x="2048559" y="292695"/>
                    </a:lnTo>
                    <a:lnTo>
                      <a:pt x="2082517" y="322144"/>
                    </a:lnTo>
                    <a:lnTo>
                      <a:pt x="2115397" y="352769"/>
                    </a:lnTo>
                    <a:lnTo>
                      <a:pt x="2147166" y="384538"/>
                    </a:lnTo>
                    <a:lnTo>
                      <a:pt x="2177791" y="417418"/>
                    </a:lnTo>
                    <a:lnTo>
                      <a:pt x="2207240" y="451376"/>
                    </a:lnTo>
                    <a:lnTo>
                      <a:pt x="2235480" y="486381"/>
                    </a:lnTo>
                    <a:lnTo>
                      <a:pt x="2262478" y="522399"/>
                    </a:lnTo>
                    <a:lnTo>
                      <a:pt x="2288203" y="559397"/>
                    </a:lnTo>
                    <a:lnTo>
                      <a:pt x="2312620" y="597344"/>
                    </a:lnTo>
                    <a:lnTo>
                      <a:pt x="2335699" y="636207"/>
                    </a:lnTo>
                    <a:lnTo>
                      <a:pt x="2357406" y="675953"/>
                    </a:lnTo>
                    <a:lnTo>
                      <a:pt x="2377708" y="716549"/>
                    </a:lnTo>
                    <a:lnTo>
                      <a:pt x="2396573" y="757963"/>
                    </a:lnTo>
                    <a:lnTo>
                      <a:pt x="2413969" y="800163"/>
                    </a:lnTo>
                    <a:lnTo>
                      <a:pt x="2429863" y="843115"/>
                    </a:lnTo>
                    <a:lnTo>
                      <a:pt x="2444222" y="886787"/>
                    </a:lnTo>
                    <a:lnTo>
                      <a:pt x="2457014" y="931147"/>
                    </a:lnTo>
                    <a:lnTo>
                      <a:pt x="2468206" y="976162"/>
                    </a:lnTo>
                    <a:lnTo>
                      <a:pt x="2477765" y="1021800"/>
                    </a:lnTo>
                    <a:lnTo>
                      <a:pt x="2485659" y="1068027"/>
                    </a:lnTo>
                    <a:lnTo>
                      <a:pt x="2491856" y="1114812"/>
                    </a:lnTo>
                    <a:lnTo>
                      <a:pt x="2496323" y="1162121"/>
                    </a:lnTo>
                    <a:lnTo>
                      <a:pt x="2499027" y="1209923"/>
                    </a:lnTo>
                    <a:lnTo>
                      <a:pt x="2499935" y="1258184"/>
                    </a:lnTo>
                    <a:lnTo>
                      <a:pt x="2499027" y="1306445"/>
                    </a:lnTo>
                    <a:lnTo>
                      <a:pt x="2496323" y="1354248"/>
                    </a:lnTo>
                    <a:lnTo>
                      <a:pt x="2491856" y="1401558"/>
                    </a:lnTo>
                    <a:lnTo>
                      <a:pt x="2485659" y="1448343"/>
                    </a:lnTo>
                    <a:lnTo>
                      <a:pt x="2477765" y="1494571"/>
                    </a:lnTo>
                    <a:lnTo>
                      <a:pt x="2468206" y="1540209"/>
                    </a:lnTo>
                    <a:lnTo>
                      <a:pt x="2457014" y="1585225"/>
                    </a:lnTo>
                    <a:lnTo>
                      <a:pt x="2444222" y="1629586"/>
                    </a:lnTo>
                    <a:lnTo>
                      <a:pt x="2429863" y="1673259"/>
                    </a:lnTo>
                    <a:lnTo>
                      <a:pt x="2413969" y="1716211"/>
                    </a:lnTo>
                    <a:lnTo>
                      <a:pt x="2396573" y="1758412"/>
                    </a:lnTo>
                    <a:lnTo>
                      <a:pt x="2377708" y="1799826"/>
                    </a:lnTo>
                    <a:lnTo>
                      <a:pt x="2357406" y="1840423"/>
                    </a:lnTo>
                    <a:lnTo>
                      <a:pt x="2335699" y="1880169"/>
                    </a:lnTo>
                    <a:lnTo>
                      <a:pt x="2312620" y="1919032"/>
                    </a:lnTo>
                    <a:lnTo>
                      <a:pt x="2288203" y="1956979"/>
                    </a:lnTo>
                    <a:lnTo>
                      <a:pt x="2262478" y="1993978"/>
                    </a:lnTo>
                    <a:lnTo>
                      <a:pt x="2235480" y="2029997"/>
                    </a:lnTo>
                    <a:lnTo>
                      <a:pt x="2207240" y="2065002"/>
                    </a:lnTo>
                    <a:lnTo>
                      <a:pt x="2177791" y="2098960"/>
                    </a:lnTo>
                    <a:lnTo>
                      <a:pt x="2147166" y="2131841"/>
                    </a:lnTo>
                    <a:lnTo>
                      <a:pt x="2115397" y="2163610"/>
                    </a:lnTo>
                    <a:lnTo>
                      <a:pt x="2082517" y="2194235"/>
                    </a:lnTo>
                    <a:lnTo>
                      <a:pt x="2048559" y="2223684"/>
                    </a:lnTo>
                    <a:lnTo>
                      <a:pt x="2013554" y="2251924"/>
                    </a:lnTo>
                    <a:lnTo>
                      <a:pt x="1977536" y="2278922"/>
                    </a:lnTo>
                    <a:lnTo>
                      <a:pt x="1940538" y="2304647"/>
                    </a:lnTo>
                    <a:lnTo>
                      <a:pt x="1902591" y="2329065"/>
                    </a:lnTo>
                    <a:lnTo>
                      <a:pt x="1863728" y="2352143"/>
                    </a:lnTo>
                    <a:lnTo>
                      <a:pt x="1823982" y="2373850"/>
                    </a:lnTo>
                    <a:lnTo>
                      <a:pt x="1783386" y="2394153"/>
                    </a:lnTo>
                    <a:lnTo>
                      <a:pt x="1741972" y="2413018"/>
                    </a:lnTo>
                    <a:lnTo>
                      <a:pt x="1699772" y="2430414"/>
                    </a:lnTo>
                    <a:lnTo>
                      <a:pt x="1656820" y="2446308"/>
                    </a:lnTo>
                    <a:lnTo>
                      <a:pt x="1613148" y="2460667"/>
                    </a:lnTo>
                    <a:lnTo>
                      <a:pt x="1568788" y="2473459"/>
                    </a:lnTo>
                    <a:lnTo>
                      <a:pt x="1523772" y="2484651"/>
                    </a:lnTo>
                    <a:lnTo>
                      <a:pt x="1478135" y="2494210"/>
                    </a:lnTo>
                    <a:lnTo>
                      <a:pt x="1431908" y="2502104"/>
                    </a:lnTo>
                    <a:lnTo>
                      <a:pt x="1385123" y="2508301"/>
                    </a:lnTo>
                    <a:lnTo>
                      <a:pt x="1337814" y="2512768"/>
                    </a:lnTo>
                    <a:lnTo>
                      <a:pt x="1290012" y="2515472"/>
                    </a:lnTo>
                    <a:lnTo>
                      <a:pt x="1241751" y="2516380"/>
                    </a:lnTo>
                  </a:path>
                </a:pathLst>
              </a:custGeom>
              <a:ln w="91621">
                <a:solidFill>
                  <a:srgbClr val="057EC2"/>
                </a:solidFill>
              </a:ln>
            </p:spPr>
            <p:txBody>
              <a:bodyPr wrap="square" lIns="0" tIns="0" rIns="0" bIns="0" rtlCol="0"/>
              <a:lstStyle/>
              <a:p>
                <a:endParaRPr/>
              </a:p>
            </p:txBody>
          </p:sp>
          <p:sp>
            <p:nvSpPr>
              <p:cNvPr id="105" name="object 24">
                <a:extLst>
                  <a:ext uri="{FF2B5EF4-FFF2-40B4-BE49-F238E27FC236}">
                    <a16:creationId xmlns:a16="http://schemas.microsoft.com/office/drawing/2014/main" id="{2FBC792E-F7E7-D1A7-A9AD-61B8B38155EF}"/>
                  </a:ext>
                </a:extLst>
              </p:cNvPr>
              <p:cNvSpPr/>
              <p:nvPr/>
            </p:nvSpPr>
            <p:spPr>
              <a:xfrm>
                <a:off x="15201793" y="6076681"/>
                <a:ext cx="1235075" cy="1266825"/>
              </a:xfrm>
              <a:custGeom>
                <a:avLst/>
                <a:gdLst/>
                <a:ahLst/>
                <a:cxnLst/>
                <a:rect l="l" t="t" r="r" b="b"/>
                <a:pathLst>
                  <a:path w="1235075" h="1266825">
                    <a:moveTo>
                      <a:pt x="0" y="436165"/>
                    </a:moveTo>
                    <a:lnTo>
                      <a:pt x="16203" y="392231"/>
                    </a:lnTo>
                    <a:lnTo>
                      <a:pt x="35494" y="349893"/>
                    </a:lnTo>
                    <a:lnTo>
                      <a:pt x="57735" y="309290"/>
                    </a:lnTo>
                    <a:lnTo>
                      <a:pt x="82789" y="270558"/>
                    </a:lnTo>
                    <a:lnTo>
                      <a:pt x="110519" y="233837"/>
                    </a:lnTo>
                    <a:lnTo>
                      <a:pt x="140786" y="199262"/>
                    </a:lnTo>
                    <a:lnTo>
                      <a:pt x="173453" y="166972"/>
                    </a:lnTo>
                    <a:lnTo>
                      <a:pt x="208383" y="137105"/>
                    </a:lnTo>
                    <a:lnTo>
                      <a:pt x="245439" y="109797"/>
                    </a:lnTo>
                    <a:lnTo>
                      <a:pt x="284482" y="85187"/>
                    </a:lnTo>
                    <a:lnTo>
                      <a:pt x="325375" y="63411"/>
                    </a:lnTo>
                    <a:lnTo>
                      <a:pt x="367980" y="44609"/>
                    </a:lnTo>
                    <a:lnTo>
                      <a:pt x="412161" y="28916"/>
                    </a:lnTo>
                    <a:lnTo>
                      <a:pt x="457780" y="16472"/>
                    </a:lnTo>
                    <a:lnTo>
                      <a:pt x="504698" y="7412"/>
                    </a:lnTo>
                    <a:lnTo>
                      <a:pt x="552779" y="1876"/>
                    </a:lnTo>
                    <a:lnTo>
                      <a:pt x="601884" y="0"/>
                    </a:lnTo>
                    <a:lnTo>
                      <a:pt x="649135" y="1736"/>
                    </a:lnTo>
                    <a:lnTo>
                      <a:pt x="695441" y="6864"/>
                    </a:lnTo>
                    <a:lnTo>
                      <a:pt x="740683" y="15261"/>
                    </a:lnTo>
                    <a:lnTo>
                      <a:pt x="784735" y="26805"/>
                    </a:lnTo>
                    <a:lnTo>
                      <a:pt x="827478" y="41372"/>
                    </a:lnTo>
                    <a:lnTo>
                      <a:pt x="868787" y="58842"/>
                    </a:lnTo>
                    <a:lnTo>
                      <a:pt x="908541" y="79091"/>
                    </a:lnTo>
                    <a:lnTo>
                      <a:pt x="946618" y="101997"/>
                    </a:lnTo>
                    <a:lnTo>
                      <a:pt x="982894" y="127437"/>
                    </a:lnTo>
                    <a:lnTo>
                      <a:pt x="1017248" y="155290"/>
                    </a:lnTo>
                    <a:lnTo>
                      <a:pt x="1049557" y="185432"/>
                    </a:lnTo>
                    <a:lnTo>
                      <a:pt x="1079698" y="217742"/>
                    </a:lnTo>
                    <a:lnTo>
                      <a:pt x="1107550" y="252096"/>
                    </a:lnTo>
                    <a:lnTo>
                      <a:pt x="1132989" y="288373"/>
                    </a:lnTo>
                    <a:lnTo>
                      <a:pt x="1155895" y="326451"/>
                    </a:lnTo>
                    <a:lnTo>
                      <a:pt x="1176143" y="366205"/>
                    </a:lnTo>
                    <a:lnTo>
                      <a:pt x="1193612" y="407515"/>
                    </a:lnTo>
                    <a:lnTo>
                      <a:pt x="1208179" y="450258"/>
                    </a:lnTo>
                    <a:lnTo>
                      <a:pt x="1219722" y="494312"/>
                    </a:lnTo>
                    <a:lnTo>
                      <a:pt x="1228119" y="539553"/>
                    </a:lnTo>
                    <a:lnTo>
                      <a:pt x="1233246" y="585860"/>
                    </a:lnTo>
                    <a:lnTo>
                      <a:pt x="1234983" y="633111"/>
                    </a:lnTo>
                    <a:lnTo>
                      <a:pt x="1233246" y="680358"/>
                    </a:lnTo>
                    <a:lnTo>
                      <a:pt x="1228119" y="726662"/>
                    </a:lnTo>
                    <a:lnTo>
                      <a:pt x="1219722" y="771901"/>
                    </a:lnTo>
                    <a:lnTo>
                      <a:pt x="1208179" y="815953"/>
                    </a:lnTo>
                    <a:lnTo>
                      <a:pt x="1193612" y="858694"/>
                    </a:lnTo>
                    <a:lnTo>
                      <a:pt x="1176143" y="900003"/>
                    </a:lnTo>
                    <a:lnTo>
                      <a:pt x="1155895" y="939757"/>
                    </a:lnTo>
                    <a:lnTo>
                      <a:pt x="1132989" y="977833"/>
                    </a:lnTo>
                    <a:lnTo>
                      <a:pt x="1107550" y="1014110"/>
                    </a:lnTo>
                    <a:lnTo>
                      <a:pt x="1079698" y="1048464"/>
                    </a:lnTo>
                    <a:lnTo>
                      <a:pt x="1049557" y="1080773"/>
                    </a:lnTo>
                    <a:lnTo>
                      <a:pt x="1017248" y="1110916"/>
                    </a:lnTo>
                    <a:lnTo>
                      <a:pt x="982894" y="1138769"/>
                    </a:lnTo>
                    <a:lnTo>
                      <a:pt x="946618" y="1164209"/>
                    </a:lnTo>
                    <a:lnTo>
                      <a:pt x="908541" y="1187116"/>
                    </a:lnTo>
                    <a:lnTo>
                      <a:pt x="868787" y="1207365"/>
                    </a:lnTo>
                    <a:lnTo>
                      <a:pt x="827478" y="1224835"/>
                    </a:lnTo>
                    <a:lnTo>
                      <a:pt x="784735" y="1239403"/>
                    </a:lnTo>
                    <a:lnTo>
                      <a:pt x="740683" y="1250947"/>
                    </a:lnTo>
                    <a:lnTo>
                      <a:pt x="695441" y="1259344"/>
                    </a:lnTo>
                    <a:lnTo>
                      <a:pt x="649135" y="1264473"/>
                    </a:lnTo>
                    <a:lnTo>
                      <a:pt x="601884" y="1266209"/>
                    </a:lnTo>
                  </a:path>
                </a:pathLst>
              </a:custGeom>
              <a:ln w="91621">
                <a:solidFill>
                  <a:srgbClr val="057EC2"/>
                </a:solidFill>
              </a:ln>
            </p:spPr>
            <p:txBody>
              <a:bodyPr wrap="square" lIns="0" tIns="0" rIns="0" bIns="0" rtlCol="0"/>
              <a:lstStyle/>
              <a:p>
                <a:endParaRPr/>
              </a:p>
            </p:txBody>
          </p:sp>
          <p:sp>
            <p:nvSpPr>
              <p:cNvPr id="106" name="object 25">
                <a:extLst>
                  <a:ext uri="{FF2B5EF4-FFF2-40B4-BE49-F238E27FC236}">
                    <a16:creationId xmlns:a16="http://schemas.microsoft.com/office/drawing/2014/main" id="{F73DE313-551F-25DA-2BEF-89546F22FFDC}"/>
                  </a:ext>
                </a:extLst>
              </p:cNvPr>
              <p:cNvSpPr/>
              <p:nvPr/>
            </p:nvSpPr>
            <p:spPr>
              <a:xfrm>
                <a:off x="15734707" y="6541122"/>
                <a:ext cx="323215" cy="452120"/>
              </a:xfrm>
              <a:custGeom>
                <a:avLst/>
                <a:gdLst/>
                <a:ahLst/>
                <a:cxnLst/>
                <a:rect l="l" t="t" r="r" b="b"/>
                <a:pathLst>
                  <a:path w="323215" h="452120">
                    <a:moveTo>
                      <a:pt x="0" y="0"/>
                    </a:moveTo>
                    <a:lnTo>
                      <a:pt x="203" y="451886"/>
                    </a:lnTo>
                    <a:lnTo>
                      <a:pt x="322993" y="225987"/>
                    </a:lnTo>
                    <a:lnTo>
                      <a:pt x="0" y="0"/>
                    </a:lnTo>
                    <a:close/>
                  </a:path>
                </a:pathLst>
              </a:custGeom>
              <a:solidFill>
                <a:srgbClr val="939598"/>
              </a:solidFill>
            </p:spPr>
            <p:txBody>
              <a:bodyPr wrap="square" lIns="0" tIns="0" rIns="0" bIns="0" rtlCol="0"/>
              <a:lstStyle/>
              <a:p>
                <a:endParaRPr/>
              </a:p>
            </p:txBody>
          </p:sp>
          <p:pic>
            <p:nvPicPr>
              <p:cNvPr id="107" name="object 26">
                <a:extLst>
                  <a:ext uri="{FF2B5EF4-FFF2-40B4-BE49-F238E27FC236}">
                    <a16:creationId xmlns:a16="http://schemas.microsoft.com/office/drawing/2014/main" id="{3FD31405-8687-863C-DBF9-463DE51A258A}"/>
                  </a:ext>
                </a:extLst>
              </p:cNvPr>
              <p:cNvPicPr/>
              <p:nvPr/>
            </p:nvPicPr>
            <p:blipFill>
              <a:blip r:embed="rId5" cstate="print"/>
              <a:stretch>
                <a:fillRect/>
              </a:stretch>
            </p:blipFill>
            <p:spPr>
              <a:xfrm>
                <a:off x="7764478" y="4831521"/>
                <a:ext cx="1243952" cy="1244368"/>
              </a:xfrm>
              <a:prstGeom prst="rect">
                <a:avLst/>
              </a:prstGeom>
            </p:spPr>
          </p:pic>
          <p:pic>
            <p:nvPicPr>
              <p:cNvPr id="108" name="object 27">
                <a:extLst>
                  <a:ext uri="{FF2B5EF4-FFF2-40B4-BE49-F238E27FC236}">
                    <a16:creationId xmlns:a16="http://schemas.microsoft.com/office/drawing/2014/main" id="{07C31FE6-6384-FD08-F762-80C2A7BB8708}"/>
                  </a:ext>
                </a:extLst>
              </p:cNvPr>
              <p:cNvPicPr/>
              <p:nvPr/>
            </p:nvPicPr>
            <p:blipFill>
              <a:blip r:embed="rId6" cstate="print"/>
              <a:stretch>
                <a:fillRect/>
              </a:stretch>
            </p:blipFill>
            <p:spPr>
              <a:xfrm>
                <a:off x="9736590" y="4980597"/>
                <a:ext cx="941437" cy="941998"/>
              </a:xfrm>
              <a:prstGeom prst="rect">
                <a:avLst/>
              </a:prstGeom>
            </p:spPr>
          </p:pic>
          <p:pic>
            <p:nvPicPr>
              <p:cNvPr id="109" name="object 28">
                <a:extLst>
                  <a:ext uri="{FF2B5EF4-FFF2-40B4-BE49-F238E27FC236}">
                    <a16:creationId xmlns:a16="http://schemas.microsoft.com/office/drawing/2014/main" id="{8163B20E-3728-1958-F0CA-28D48121F06C}"/>
                  </a:ext>
                </a:extLst>
              </p:cNvPr>
              <p:cNvPicPr/>
              <p:nvPr/>
            </p:nvPicPr>
            <p:blipFill>
              <a:blip r:embed="rId7" cstate="print"/>
              <a:stretch>
                <a:fillRect/>
              </a:stretch>
            </p:blipFill>
            <p:spPr>
              <a:xfrm>
                <a:off x="12018249" y="4924711"/>
                <a:ext cx="709269" cy="709902"/>
              </a:xfrm>
              <a:prstGeom prst="rect">
                <a:avLst/>
              </a:prstGeom>
            </p:spPr>
          </p:pic>
          <p:pic>
            <p:nvPicPr>
              <p:cNvPr id="110" name="object 29">
                <a:extLst>
                  <a:ext uri="{FF2B5EF4-FFF2-40B4-BE49-F238E27FC236}">
                    <a16:creationId xmlns:a16="http://schemas.microsoft.com/office/drawing/2014/main" id="{241E524C-C33B-D549-A6EC-38E9E0674CFE}"/>
                  </a:ext>
                </a:extLst>
              </p:cNvPr>
              <p:cNvPicPr/>
              <p:nvPr/>
            </p:nvPicPr>
            <p:blipFill>
              <a:blip r:embed="rId8" cstate="print"/>
              <a:stretch>
                <a:fillRect/>
              </a:stretch>
            </p:blipFill>
            <p:spPr>
              <a:xfrm>
                <a:off x="4423146" y="4955636"/>
                <a:ext cx="713723" cy="713642"/>
              </a:xfrm>
              <a:prstGeom prst="rect">
                <a:avLst/>
              </a:prstGeom>
            </p:spPr>
          </p:pic>
          <p:pic>
            <p:nvPicPr>
              <p:cNvPr id="111" name="object 30">
                <a:extLst>
                  <a:ext uri="{FF2B5EF4-FFF2-40B4-BE49-F238E27FC236}">
                    <a16:creationId xmlns:a16="http://schemas.microsoft.com/office/drawing/2014/main" id="{06A910D4-5543-CAB9-529A-3B6EA9165E98}"/>
                  </a:ext>
                </a:extLst>
              </p:cNvPr>
              <p:cNvPicPr/>
              <p:nvPr/>
            </p:nvPicPr>
            <p:blipFill>
              <a:blip r:embed="rId9" cstate="print"/>
              <a:stretch>
                <a:fillRect/>
              </a:stretch>
            </p:blipFill>
            <p:spPr>
              <a:xfrm>
                <a:off x="2121117" y="4682906"/>
                <a:ext cx="1243952" cy="1243955"/>
              </a:xfrm>
              <a:prstGeom prst="rect">
                <a:avLst/>
              </a:prstGeom>
            </p:spPr>
          </p:pic>
          <p:pic>
            <p:nvPicPr>
              <p:cNvPr id="112" name="object 31">
                <a:extLst>
                  <a:ext uri="{FF2B5EF4-FFF2-40B4-BE49-F238E27FC236}">
                    <a16:creationId xmlns:a16="http://schemas.microsoft.com/office/drawing/2014/main" id="{D69CB52D-5F4B-D1EA-7EAE-E8A0DF36D3F2}"/>
                  </a:ext>
                </a:extLst>
              </p:cNvPr>
              <p:cNvPicPr/>
              <p:nvPr/>
            </p:nvPicPr>
            <p:blipFill>
              <a:blip r:embed="rId10" cstate="print"/>
              <a:stretch>
                <a:fillRect/>
              </a:stretch>
            </p:blipFill>
            <p:spPr>
              <a:xfrm>
                <a:off x="2007984" y="7754290"/>
                <a:ext cx="1470218" cy="1470217"/>
              </a:xfrm>
              <a:prstGeom prst="rect">
                <a:avLst/>
              </a:prstGeom>
            </p:spPr>
          </p:pic>
          <p:pic>
            <p:nvPicPr>
              <p:cNvPr id="113" name="object 32">
                <a:extLst>
                  <a:ext uri="{FF2B5EF4-FFF2-40B4-BE49-F238E27FC236}">
                    <a16:creationId xmlns:a16="http://schemas.microsoft.com/office/drawing/2014/main" id="{68E17C04-D7A1-461B-C7E3-4D3342775AFA}"/>
                  </a:ext>
                </a:extLst>
              </p:cNvPr>
              <p:cNvPicPr/>
              <p:nvPr/>
            </p:nvPicPr>
            <p:blipFill>
              <a:blip r:embed="rId11" cstate="print"/>
              <a:stretch>
                <a:fillRect/>
              </a:stretch>
            </p:blipFill>
            <p:spPr>
              <a:xfrm>
                <a:off x="4307508" y="7869106"/>
                <a:ext cx="989330" cy="989585"/>
              </a:xfrm>
              <a:prstGeom prst="rect">
                <a:avLst/>
              </a:prstGeom>
            </p:spPr>
          </p:pic>
          <p:pic>
            <p:nvPicPr>
              <p:cNvPr id="114" name="object 33">
                <a:extLst>
                  <a:ext uri="{FF2B5EF4-FFF2-40B4-BE49-F238E27FC236}">
                    <a16:creationId xmlns:a16="http://schemas.microsoft.com/office/drawing/2014/main" id="{D48D2A8C-2968-CBDC-A2F6-6FB75BCF9976}"/>
                  </a:ext>
                </a:extLst>
              </p:cNvPr>
              <p:cNvPicPr/>
              <p:nvPr/>
            </p:nvPicPr>
            <p:blipFill>
              <a:blip r:embed="rId12" cstate="print"/>
              <a:stretch>
                <a:fillRect/>
              </a:stretch>
            </p:blipFill>
            <p:spPr>
              <a:xfrm>
                <a:off x="5892645" y="7731778"/>
                <a:ext cx="939101" cy="897874"/>
              </a:xfrm>
              <a:prstGeom prst="rect">
                <a:avLst/>
              </a:prstGeom>
            </p:spPr>
          </p:pic>
          <p:pic>
            <p:nvPicPr>
              <p:cNvPr id="115" name="object 34">
                <a:extLst>
                  <a:ext uri="{FF2B5EF4-FFF2-40B4-BE49-F238E27FC236}">
                    <a16:creationId xmlns:a16="http://schemas.microsoft.com/office/drawing/2014/main" id="{43AE35B0-9F6C-691C-64A8-330B0B6C8D2C}"/>
                  </a:ext>
                </a:extLst>
              </p:cNvPr>
              <p:cNvPicPr/>
              <p:nvPr/>
            </p:nvPicPr>
            <p:blipFill>
              <a:blip r:embed="rId13" cstate="print"/>
              <a:stretch>
                <a:fillRect/>
              </a:stretch>
            </p:blipFill>
            <p:spPr>
              <a:xfrm>
                <a:off x="7963582" y="7819646"/>
                <a:ext cx="939101" cy="939790"/>
              </a:xfrm>
              <a:prstGeom prst="rect">
                <a:avLst/>
              </a:prstGeom>
            </p:spPr>
          </p:pic>
          <p:pic>
            <p:nvPicPr>
              <p:cNvPr id="116" name="object 35">
                <a:extLst>
                  <a:ext uri="{FF2B5EF4-FFF2-40B4-BE49-F238E27FC236}">
                    <a16:creationId xmlns:a16="http://schemas.microsoft.com/office/drawing/2014/main" id="{D87CE86F-C930-9204-4E63-07AD1D130434}"/>
                  </a:ext>
                </a:extLst>
              </p:cNvPr>
              <p:cNvPicPr/>
              <p:nvPr/>
            </p:nvPicPr>
            <p:blipFill>
              <a:blip r:embed="rId14" cstate="print"/>
              <a:stretch>
                <a:fillRect/>
              </a:stretch>
            </p:blipFill>
            <p:spPr>
              <a:xfrm>
                <a:off x="10013282" y="7849461"/>
                <a:ext cx="812769" cy="824545"/>
              </a:xfrm>
              <a:prstGeom prst="rect">
                <a:avLst/>
              </a:prstGeom>
            </p:spPr>
          </p:pic>
          <p:pic>
            <p:nvPicPr>
              <p:cNvPr id="117" name="object 36">
                <a:extLst>
                  <a:ext uri="{FF2B5EF4-FFF2-40B4-BE49-F238E27FC236}">
                    <a16:creationId xmlns:a16="http://schemas.microsoft.com/office/drawing/2014/main" id="{6F25BFD5-FB35-57B7-B1A6-3D4891178B3A}"/>
                  </a:ext>
                </a:extLst>
              </p:cNvPr>
              <p:cNvPicPr/>
              <p:nvPr/>
            </p:nvPicPr>
            <p:blipFill>
              <a:blip r:embed="rId15" cstate="print"/>
              <a:stretch>
                <a:fillRect/>
              </a:stretch>
            </p:blipFill>
            <p:spPr>
              <a:xfrm>
                <a:off x="11366539" y="7658320"/>
                <a:ext cx="1282045" cy="987410"/>
              </a:xfrm>
              <a:prstGeom prst="rect">
                <a:avLst/>
              </a:prstGeom>
            </p:spPr>
          </p:pic>
          <p:pic>
            <p:nvPicPr>
              <p:cNvPr id="118" name="object 37">
                <a:extLst>
                  <a:ext uri="{FF2B5EF4-FFF2-40B4-BE49-F238E27FC236}">
                    <a16:creationId xmlns:a16="http://schemas.microsoft.com/office/drawing/2014/main" id="{09D03B45-6B85-6932-8F78-71576A14BE0A}"/>
                  </a:ext>
                </a:extLst>
              </p:cNvPr>
              <p:cNvPicPr/>
              <p:nvPr/>
            </p:nvPicPr>
            <p:blipFill>
              <a:blip r:embed="rId16" cstate="print"/>
              <a:stretch>
                <a:fillRect/>
              </a:stretch>
            </p:blipFill>
            <p:spPr>
              <a:xfrm>
                <a:off x="14245945" y="7678239"/>
                <a:ext cx="890336" cy="867727"/>
              </a:xfrm>
              <a:prstGeom prst="rect">
                <a:avLst/>
              </a:prstGeom>
            </p:spPr>
          </p:pic>
          <p:pic>
            <p:nvPicPr>
              <p:cNvPr id="119" name="object 38">
                <a:extLst>
                  <a:ext uri="{FF2B5EF4-FFF2-40B4-BE49-F238E27FC236}">
                    <a16:creationId xmlns:a16="http://schemas.microsoft.com/office/drawing/2014/main" id="{9FA6644B-179F-B8F6-E29C-9D737931C22E}"/>
                  </a:ext>
                </a:extLst>
              </p:cNvPr>
              <p:cNvPicPr/>
              <p:nvPr/>
            </p:nvPicPr>
            <p:blipFill>
              <a:blip r:embed="rId17" cstate="print"/>
              <a:stretch>
                <a:fillRect/>
              </a:stretch>
            </p:blipFill>
            <p:spPr>
              <a:xfrm>
                <a:off x="5999114" y="4848274"/>
                <a:ext cx="868538" cy="868641"/>
              </a:xfrm>
              <a:prstGeom prst="rect">
                <a:avLst/>
              </a:prstGeom>
            </p:spPr>
          </p:pic>
        </p:grpSp>
      </p:grpSp>
    </p:spTree>
    <p:extLst>
      <p:ext uri="{BB962C8B-B14F-4D97-AF65-F5344CB8AC3E}">
        <p14:creationId xmlns:p14="http://schemas.microsoft.com/office/powerpoint/2010/main" val="134775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29F97-7ECC-4F69-B699-235FDBE36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12192001"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pic>
      <p:sp>
        <p:nvSpPr>
          <p:cNvPr id="8" name="Rectangle 7"/>
          <p:cNvSpPr/>
          <p:nvPr/>
        </p:nvSpPr>
        <p:spPr>
          <a:xfrm>
            <a:off x="353405" y="1787532"/>
            <a:ext cx="5607833" cy="12966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1" anchor="ctr"/>
          <a:lstStyle/>
          <a:p>
            <a:pPr algn="ctr"/>
            <a:endParaRPr lang="fa-IR" dirty="0"/>
          </a:p>
        </p:txBody>
      </p:sp>
      <p:sp>
        <p:nvSpPr>
          <p:cNvPr id="36" name="Rectangle 35"/>
          <p:cNvSpPr/>
          <p:nvPr/>
        </p:nvSpPr>
        <p:spPr>
          <a:xfrm>
            <a:off x="353404" y="3152314"/>
            <a:ext cx="5607833" cy="12966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1" anchor="ctr"/>
          <a:lstStyle/>
          <a:p>
            <a:pPr algn="ctr"/>
            <a:endParaRPr lang="fa-IR" dirty="0"/>
          </a:p>
        </p:txBody>
      </p:sp>
      <p:sp>
        <p:nvSpPr>
          <p:cNvPr id="37" name="Rectangle 36"/>
          <p:cNvSpPr/>
          <p:nvPr/>
        </p:nvSpPr>
        <p:spPr>
          <a:xfrm>
            <a:off x="6098165" y="1787532"/>
            <a:ext cx="5607833" cy="12966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1" anchor="ctr"/>
          <a:lstStyle/>
          <a:p>
            <a:pPr algn="ctr"/>
            <a:endParaRPr lang="fa-IR" dirty="0"/>
          </a:p>
        </p:txBody>
      </p:sp>
      <p:sp>
        <p:nvSpPr>
          <p:cNvPr id="38" name="Rectangle 37"/>
          <p:cNvSpPr/>
          <p:nvPr/>
        </p:nvSpPr>
        <p:spPr>
          <a:xfrm>
            <a:off x="6115246" y="3152314"/>
            <a:ext cx="5607833" cy="12966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1" anchor="ctr"/>
          <a:lstStyle/>
          <a:p>
            <a:pPr algn="ctr"/>
            <a:endParaRPr lang="fa-IR" dirty="0"/>
          </a:p>
        </p:txBody>
      </p:sp>
      <p:sp>
        <p:nvSpPr>
          <p:cNvPr id="39" name="Rectangle 38"/>
          <p:cNvSpPr/>
          <p:nvPr/>
        </p:nvSpPr>
        <p:spPr>
          <a:xfrm>
            <a:off x="3292084" y="4521145"/>
            <a:ext cx="5607833" cy="12966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1" anchor="ctr"/>
          <a:lstStyle/>
          <a:p>
            <a:pPr algn="ctr"/>
            <a:endParaRPr lang="fa-IR" dirty="0"/>
          </a:p>
        </p:txBody>
      </p:sp>
      <p:sp>
        <p:nvSpPr>
          <p:cNvPr id="28" name="Snip Diagonal Corner Rectangle 27"/>
          <p:cNvSpPr/>
          <p:nvPr/>
        </p:nvSpPr>
        <p:spPr>
          <a:xfrm>
            <a:off x="489664" y="1904954"/>
            <a:ext cx="1614075" cy="106182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6" name="Picture 5">
            <a:extLst>
              <a:ext uri="{FF2B5EF4-FFF2-40B4-BE49-F238E27FC236}">
                <a16:creationId xmlns:a16="http://schemas.microsoft.com/office/drawing/2014/main" id="{D2C2627E-BE9F-4ADE-8358-819925F5D6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6226935"/>
            <a:ext cx="12192001" cy="491117"/>
          </a:xfrm>
          <a:prstGeom prst="rect">
            <a:avLst/>
          </a:prstGeom>
        </p:spPr>
      </p:pic>
      <p:sp>
        <p:nvSpPr>
          <p:cNvPr id="35" name="TextBox 34">
            <a:extLst>
              <a:ext uri="{FF2B5EF4-FFF2-40B4-BE49-F238E27FC236}">
                <a16:creationId xmlns:a16="http://schemas.microsoft.com/office/drawing/2014/main" id="{FFAD40AC-6F42-42B1-B608-CA2B7E488209}"/>
              </a:ext>
            </a:extLst>
          </p:cNvPr>
          <p:cNvSpPr txBox="1"/>
          <p:nvPr/>
        </p:nvSpPr>
        <p:spPr>
          <a:xfrm>
            <a:off x="257849" y="270102"/>
            <a:ext cx="5867801"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OUR INTERNATIONAL PARTNERSHIPS</a:t>
            </a:r>
            <a:endParaRPr lang="en-PK" sz="3600" dirty="0">
              <a:solidFill>
                <a:srgbClr val="216A94"/>
              </a:solidFill>
              <a:latin typeface="Montserrat SemiBold" panose="00000700000000000000" pitchFamily="2" charset="0"/>
            </a:endParaRPr>
          </a:p>
        </p:txBody>
      </p:sp>
      <p:sp>
        <p:nvSpPr>
          <p:cNvPr id="31" name="Snip Diagonal Corner Rectangle 30"/>
          <p:cNvSpPr/>
          <p:nvPr/>
        </p:nvSpPr>
        <p:spPr>
          <a:xfrm>
            <a:off x="489664" y="3271760"/>
            <a:ext cx="1614075" cy="106182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32" name="Snip Diagonal Corner Rectangle 31"/>
          <p:cNvSpPr/>
          <p:nvPr/>
        </p:nvSpPr>
        <p:spPr>
          <a:xfrm>
            <a:off x="6213679" y="1899150"/>
            <a:ext cx="1614075" cy="106182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33" name="Snip Diagonal Corner Rectangle 32"/>
          <p:cNvSpPr/>
          <p:nvPr/>
        </p:nvSpPr>
        <p:spPr>
          <a:xfrm>
            <a:off x="6213679" y="3265956"/>
            <a:ext cx="1614075" cy="106182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34" name="Snip Diagonal Corner Rectangle 33"/>
          <p:cNvSpPr/>
          <p:nvPr/>
        </p:nvSpPr>
        <p:spPr>
          <a:xfrm>
            <a:off x="3376932" y="4639912"/>
            <a:ext cx="1614075" cy="106182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91" y="3264228"/>
            <a:ext cx="1091733" cy="1091733"/>
          </a:xfrm>
          <a:prstGeom prst="rect">
            <a:avLst/>
          </a:prstGeom>
        </p:spPr>
      </p:pic>
      <p:pic>
        <p:nvPicPr>
          <p:cNvPr id="13" name="Picture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86925" y="2100717"/>
            <a:ext cx="867582" cy="658693"/>
          </a:xfrm>
          <a:prstGeom prst="rect">
            <a:avLst/>
          </a:prstGeom>
        </p:spPr>
      </p:pic>
      <p:pic>
        <p:nvPicPr>
          <p:cNvPr id="14" name="Picture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37932" y="4992199"/>
            <a:ext cx="1292073" cy="354563"/>
          </a:xfrm>
          <a:prstGeom prst="rect">
            <a:avLst/>
          </a:prstGeom>
        </p:spPr>
      </p:pic>
      <p:pic>
        <p:nvPicPr>
          <p:cNvPr id="16" name="Picture 1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65064" y="3685663"/>
            <a:ext cx="1311303" cy="248861"/>
          </a:xfrm>
          <a:prstGeom prst="rect">
            <a:avLst/>
          </a:prstGeom>
        </p:spPr>
      </p:pic>
      <p:sp>
        <p:nvSpPr>
          <p:cNvPr id="18" name="TextBox 17">
            <a:extLst>
              <a:ext uri="{FF2B5EF4-FFF2-40B4-BE49-F238E27FC236}">
                <a16:creationId xmlns:a16="http://schemas.microsoft.com/office/drawing/2014/main" id="{E95F4505-345B-422A-9133-F2C298F7ED40}"/>
              </a:ext>
            </a:extLst>
          </p:cNvPr>
          <p:cNvSpPr txBox="1"/>
          <p:nvPr/>
        </p:nvSpPr>
        <p:spPr>
          <a:xfrm>
            <a:off x="2239998" y="1985744"/>
            <a:ext cx="3490956" cy="900246"/>
          </a:xfrm>
          <a:prstGeom prst="rect">
            <a:avLst/>
          </a:prstGeom>
          <a:noFill/>
        </p:spPr>
        <p:txBody>
          <a:bodyPr wrap="square" rtlCol="0">
            <a:spAutoFit/>
          </a:bodyPr>
          <a:lstStyle/>
          <a:p>
            <a:r>
              <a:rPr lang="en-US" sz="1050" dirty="0">
                <a:solidFill>
                  <a:schemeClr val="bg1"/>
                </a:solidFill>
                <a:latin typeface="Montserrat Medium" panose="00000600000000000000" pitchFamily="2" charset="0"/>
              </a:rPr>
              <a:t>Develop Unique Digital Products to Automate the Activities of Government Agencies and Organizations in the Field of Transport and, Security Surveillance and Public Safety (Safe and Smart Cities) Powered by AI.</a:t>
            </a:r>
          </a:p>
        </p:txBody>
      </p:sp>
      <p:sp>
        <p:nvSpPr>
          <p:cNvPr id="22" name="TextBox 21">
            <a:extLst>
              <a:ext uri="{FF2B5EF4-FFF2-40B4-BE49-F238E27FC236}">
                <a16:creationId xmlns:a16="http://schemas.microsoft.com/office/drawing/2014/main" id="{E95F4505-345B-422A-9133-F2C298F7ED40}"/>
              </a:ext>
            </a:extLst>
          </p:cNvPr>
          <p:cNvSpPr txBox="1"/>
          <p:nvPr/>
        </p:nvSpPr>
        <p:spPr>
          <a:xfrm>
            <a:off x="2155371" y="3431318"/>
            <a:ext cx="3490956" cy="738664"/>
          </a:xfrm>
          <a:prstGeom prst="rect">
            <a:avLst/>
          </a:prstGeom>
          <a:noFill/>
        </p:spPr>
        <p:txBody>
          <a:bodyPr wrap="square" rtlCol="0">
            <a:spAutoFit/>
          </a:bodyPr>
          <a:lstStyle/>
          <a:p>
            <a:r>
              <a:rPr lang="en-US" sz="1050" dirty="0" err="1">
                <a:solidFill>
                  <a:schemeClr val="bg1"/>
                </a:solidFill>
                <a:latin typeface="Montserrat Medium" panose="00000600000000000000" pitchFamily="2" charset="0"/>
              </a:rPr>
              <a:t>Schneestern</a:t>
            </a:r>
            <a:r>
              <a:rPr lang="en-US" sz="1050" dirty="0">
                <a:solidFill>
                  <a:schemeClr val="bg1"/>
                </a:solidFill>
                <a:latin typeface="Montserrat Medium" panose="00000600000000000000" pitchFamily="2" charset="0"/>
              </a:rPr>
              <a:t> Designs and Builds Facilities for Action Sports, Both in Winter and Summer. Accordingly, Our Product Range Is Divided into Different Focuses in the Area.</a:t>
            </a:r>
          </a:p>
        </p:txBody>
      </p:sp>
      <p:sp>
        <p:nvSpPr>
          <p:cNvPr id="23" name="TextBox 22">
            <a:extLst>
              <a:ext uri="{FF2B5EF4-FFF2-40B4-BE49-F238E27FC236}">
                <a16:creationId xmlns:a16="http://schemas.microsoft.com/office/drawing/2014/main" id="{E95F4505-345B-422A-9133-F2C298F7ED40}"/>
              </a:ext>
            </a:extLst>
          </p:cNvPr>
          <p:cNvSpPr txBox="1"/>
          <p:nvPr/>
        </p:nvSpPr>
        <p:spPr>
          <a:xfrm>
            <a:off x="7879387" y="1974203"/>
            <a:ext cx="3774978" cy="923330"/>
          </a:xfrm>
          <a:prstGeom prst="rect">
            <a:avLst/>
          </a:prstGeom>
          <a:noFill/>
        </p:spPr>
        <p:txBody>
          <a:bodyPr wrap="square" rtlCol="0">
            <a:spAutoFit/>
          </a:bodyPr>
          <a:lstStyle/>
          <a:p>
            <a:r>
              <a:rPr lang="en-US" sz="900" dirty="0" err="1">
                <a:solidFill>
                  <a:schemeClr val="bg1"/>
                </a:solidFill>
                <a:latin typeface="Montserrat Medium" panose="00000600000000000000" pitchFamily="2" charset="0"/>
              </a:rPr>
              <a:t>VizorLabs</a:t>
            </a:r>
            <a:r>
              <a:rPr lang="en-US" sz="900" dirty="0">
                <a:solidFill>
                  <a:schemeClr val="bg1"/>
                </a:solidFill>
                <a:latin typeface="Montserrat Medium" panose="00000600000000000000" pitchFamily="2" charset="0"/>
              </a:rPr>
              <a:t>, a leading provider of advanced video analytics systems leveraging AI and neural networks to tackle various challenges faced by industries catering to diverse industrial needs. Their cutting-edge technology solutions are meticulously crafted to enhance the safety, efficiency, and productivity of your operations.</a:t>
            </a:r>
          </a:p>
        </p:txBody>
      </p:sp>
      <p:sp>
        <p:nvSpPr>
          <p:cNvPr id="24" name="TextBox 23">
            <a:extLst>
              <a:ext uri="{FF2B5EF4-FFF2-40B4-BE49-F238E27FC236}">
                <a16:creationId xmlns:a16="http://schemas.microsoft.com/office/drawing/2014/main" id="{E95F4505-345B-422A-9133-F2C298F7ED40}"/>
              </a:ext>
            </a:extLst>
          </p:cNvPr>
          <p:cNvSpPr txBox="1"/>
          <p:nvPr/>
        </p:nvSpPr>
        <p:spPr>
          <a:xfrm>
            <a:off x="7879388" y="3512110"/>
            <a:ext cx="3723344" cy="577081"/>
          </a:xfrm>
          <a:prstGeom prst="rect">
            <a:avLst/>
          </a:prstGeom>
          <a:noFill/>
        </p:spPr>
        <p:txBody>
          <a:bodyPr wrap="square" rtlCol="0">
            <a:spAutoFit/>
          </a:bodyPr>
          <a:lstStyle/>
          <a:p>
            <a:r>
              <a:rPr lang="en-US" sz="1050" dirty="0" err="1">
                <a:solidFill>
                  <a:schemeClr val="bg1"/>
                </a:solidFill>
                <a:latin typeface="Montserrat Medium" panose="00000600000000000000" pitchFamily="2" charset="0"/>
              </a:rPr>
              <a:t>Wakeparx</a:t>
            </a:r>
            <a:r>
              <a:rPr lang="en-US" sz="1050" dirty="0">
                <a:solidFill>
                  <a:schemeClr val="bg1"/>
                </a:solidFill>
                <a:latin typeface="Montserrat Medium" panose="00000600000000000000" pitchFamily="2" charset="0"/>
              </a:rPr>
              <a:t> strives to constantly improve construction, operation, safety and entertainment value of our wakeboarding systems.</a:t>
            </a:r>
          </a:p>
        </p:txBody>
      </p:sp>
      <p:sp>
        <p:nvSpPr>
          <p:cNvPr id="25" name="TextBox 24">
            <a:extLst>
              <a:ext uri="{FF2B5EF4-FFF2-40B4-BE49-F238E27FC236}">
                <a16:creationId xmlns:a16="http://schemas.microsoft.com/office/drawing/2014/main" id="{E95F4505-345B-422A-9133-F2C298F7ED40}"/>
              </a:ext>
            </a:extLst>
          </p:cNvPr>
          <p:cNvSpPr txBox="1"/>
          <p:nvPr/>
        </p:nvSpPr>
        <p:spPr>
          <a:xfrm>
            <a:off x="5075854" y="4800149"/>
            <a:ext cx="3729846" cy="738664"/>
          </a:xfrm>
          <a:prstGeom prst="rect">
            <a:avLst/>
          </a:prstGeom>
          <a:noFill/>
        </p:spPr>
        <p:txBody>
          <a:bodyPr wrap="square" rtlCol="0">
            <a:spAutoFit/>
          </a:bodyPr>
          <a:lstStyle/>
          <a:p>
            <a:r>
              <a:rPr lang="en-US" sz="1050" dirty="0">
                <a:solidFill>
                  <a:schemeClr val="bg1"/>
                </a:solidFill>
                <a:latin typeface="Montserrat Medium" panose="00000600000000000000" pitchFamily="2" charset="0"/>
              </a:rPr>
              <a:t>Houseboats make High-Quality Innovative floating moving houses, offices, restaurants, </a:t>
            </a:r>
            <a:r>
              <a:rPr lang="en-US" sz="1050" dirty="0" smtClean="0">
                <a:solidFill>
                  <a:schemeClr val="bg1"/>
                </a:solidFill>
                <a:latin typeface="Montserrat Medium" panose="00000600000000000000" pitchFamily="2" charset="0"/>
              </a:rPr>
              <a:t>&amp; </a:t>
            </a:r>
            <a:r>
              <a:rPr lang="en-US" sz="1050" dirty="0">
                <a:solidFill>
                  <a:schemeClr val="bg1"/>
                </a:solidFill>
                <a:latin typeface="Montserrat Medium" panose="00000600000000000000" pitchFamily="2" charset="0"/>
              </a:rPr>
              <a:t>touristic villages adjusted for different sea </a:t>
            </a:r>
            <a:r>
              <a:rPr lang="en-US" sz="1050" dirty="0" smtClean="0">
                <a:solidFill>
                  <a:schemeClr val="bg1"/>
                </a:solidFill>
                <a:latin typeface="Montserrat Medium" panose="00000600000000000000" pitchFamily="2" charset="0"/>
              </a:rPr>
              <a:t>&amp; lakes </a:t>
            </a:r>
            <a:r>
              <a:rPr lang="en-US" sz="1050" dirty="0">
                <a:solidFill>
                  <a:schemeClr val="bg1"/>
                </a:solidFill>
                <a:latin typeface="Montserrat Medium" panose="00000600000000000000" pitchFamily="2" charset="0"/>
              </a:rPr>
              <a:t>conditions. State of art designed in Denmark </a:t>
            </a:r>
            <a:r>
              <a:rPr lang="en-US" sz="1050" dirty="0" smtClean="0">
                <a:solidFill>
                  <a:schemeClr val="bg1"/>
                </a:solidFill>
                <a:latin typeface="Montserrat Medium" panose="00000600000000000000" pitchFamily="2" charset="0"/>
              </a:rPr>
              <a:t>&amp; </a:t>
            </a:r>
            <a:r>
              <a:rPr lang="en-US" sz="1050" dirty="0">
                <a:solidFill>
                  <a:schemeClr val="bg1"/>
                </a:solidFill>
                <a:latin typeface="Montserrat Medium" panose="00000600000000000000" pitchFamily="2" charset="0"/>
              </a:rPr>
              <a:t>made in Russia.</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272" y="2218662"/>
            <a:ext cx="1454173" cy="434411"/>
          </a:xfrm>
          <a:prstGeom prst="rect">
            <a:avLst/>
          </a:prstGeom>
        </p:spPr>
      </p:pic>
    </p:spTree>
    <p:extLst>
      <p:ext uri="{BB962C8B-B14F-4D97-AF65-F5344CB8AC3E}">
        <p14:creationId xmlns:p14="http://schemas.microsoft.com/office/powerpoint/2010/main" val="117108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29F97-7ECC-4F69-B699-235FDBE36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pic>
      <p:pic>
        <p:nvPicPr>
          <p:cNvPr id="6" name="Picture 5">
            <a:extLst>
              <a:ext uri="{FF2B5EF4-FFF2-40B4-BE49-F238E27FC236}">
                <a16:creationId xmlns:a16="http://schemas.microsoft.com/office/drawing/2014/main" id="{D2C2627E-BE9F-4ADE-8358-819925F5D6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6226935"/>
            <a:ext cx="12192001" cy="491117"/>
          </a:xfrm>
          <a:prstGeom prst="rect">
            <a:avLst/>
          </a:prstGeom>
        </p:spPr>
      </p:pic>
      <p:sp>
        <p:nvSpPr>
          <p:cNvPr id="35" name="TextBox 34">
            <a:extLst>
              <a:ext uri="{FF2B5EF4-FFF2-40B4-BE49-F238E27FC236}">
                <a16:creationId xmlns:a16="http://schemas.microsoft.com/office/drawing/2014/main" id="{FFAD40AC-6F42-42B1-B608-CA2B7E488209}"/>
              </a:ext>
            </a:extLst>
          </p:cNvPr>
          <p:cNvSpPr txBox="1"/>
          <p:nvPr/>
        </p:nvSpPr>
        <p:spPr>
          <a:xfrm>
            <a:off x="257850" y="270102"/>
            <a:ext cx="3943652"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OUR LOCAL PARTNERSHIPS</a:t>
            </a:r>
            <a:endParaRPr lang="en-PK" sz="3600" dirty="0">
              <a:solidFill>
                <a:srgbClr val="216A94"/>
              </a:solidFill>
              <a:latin typeface="Montserrat SemiBold" panose="00000700000000000000" pitchFamily="2" charset="0"/>
            </a:endParaRPr>
          </a:p>
        </p:txBody>
      </p:sp>
      <p:sp>
        <p:nvSpPr>
          <p:cNvPr id="5" name="object 4">
            <a:extLst>
              <a:ext uri="{FF2B5EF4-FFF2-40B4-BE49-F238E27FC236}">
                <a16:creationId xmlns:a16="http://schemas.microsoft.com/office/drawing/2014/main" id="{73F89E56-879F-A2F3-F0FE-2AB28F5DAF9F}"/>
              </a:ext>
            </a:extLst>
          </p:cNvPr>
          <p:cNvSpPr/>
          <p:nvPr/>
        </p:nvSpPr>
        <p:spPr>
          <a:xfrm>
            <a:off x="6098107" y="2770276"/>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727830D1-A3E2-A7FE-8672-69F64880B41A}"/>
              </a:ext>
            </a:extLst>
          </p:cNvPr>
          <p:cNvSpPr/>
          <p:nvPr/>
        </p:nvSpPr>
        <p:spPr>
          <a:xfrm>
            <a:off x="6098107" y="2770681"/>
            <a:ext cx="1699502" cy="1005389"/>
          </a:xfrm>
          <a:custGeom>
            <a:avLst/>
            <a:gdLst/>
            <a:ahLst/>
            <a:cxnLst/>
            <a:rect l="l" t="t" r="r" b="b"/>
            <a:pathLst>
              <a:path w="2458085" h="1454150">
                <a:moveTo>
                  <a:pt x="0" y="1453986"/>
                </a:moveTo>
                <a:lnTo>
                  <a:pt x="2457925" y="1453986"/>
                </a:lnTo>
                <a:lnTo>
                  <a:pt x="2457925" y="0"/>
                </a:lnTo>
                <a:lnTo>
                  <a:pt x="0" y="0"/>
                </a:lnTo>
              </a:path>
            </a:pathLst>
          </a:custGeom>
          <a:ln w="6438">
            <a:solidFill>
              <a:srgbClr val="E2E2E2"/>
            </a:solidFill>
          </a:ln>
        </p:spPr>
        <p:txBody>
          <a:bodyPr wrap="square" lIns="0" tIns="0" rIns="0" bIns="0" rtlCol="0"/>
          <a:lstStyle/>
          <a:p>
            <a:endParaRPr/>
          </a:p>
        </p:txBody>
      </p:sp>
      <p:sp>
        <p:nvSpPr>
          <p:cNvPr id="8" name="object 6">
            <a:extLst>
              <a:ext uri="{FF2B5EF4-FFF2-40B4-BE49-F238E27FC236}">
                <a16:creationId xmlns:a16="http://schemas.microsoft.com/office/drawing/2014/main" id="{17B4236C-F42F-4A69-6D56-C62A452671ED}"/>
              </a:ext>
            </a:extLst>
          </p:cNvPr>
          <p:cNvSpPr/>
          <p:nvPr/>
        </p:nvSpPr>
        <p:spPr>
          <a:xfrm>
            <a:off x="6098107" y="3775639"/>
            <a:ext cx="1699941" cy="39513"/>
          </a:xfrm>
          <a:custGeom>
            <a:avLst/>
            <a:gdLst/>
            <a:ahLst/>
            <a:cxnLst/>
            <a:rect l="l" t="t" r="r" b="b"/>
            <a:pathLst>
              <a:path w="2458720" h="57150">
                <a:moveTo>
                  <a:pt x="2457930" y="457"/>
                </a:moveTo>
                <a:lnTo>
                  <a:pt x="-124" y="457"/>
                </a:lnTo>
                <a:lnTo>
                  <a:pt x="-124" y="57195"/>
                </a:lnTo>
                <a:lnTo>
                  <a:pt x="2457930" y="57195"/>
                </a:lnTo>
                <a:lnTo>
                  <a:pt x="2457930" y="457"/>
                </a:lnTo>
                <a:close/>
              </a:path>
            </a:pathLst>
          </a:custGeom>
          <a:solidFill>
            <a:srgbClr val="0283DC"/>
          </a:solidFill>
        </p:spPr>
        <p:txBody>
          <a:bodyPr wrap="square" lIns="0" tIns="0" rIns="0" bIns="0" rtlCol="0"/>
          <a:lstStyle/>
          <a:p>
            <a:endParaRPr/>
          </a:p>
        </p:txBody>
      </p:sp>
      <p:sp>
        <p:nvSpPr>
          <p:cNvPr id="10" name="object 7">
            <a:extLst>
              <a:ext uri="{FF2B5EF4-FFF2-40B4-BE49-F238E27FC236}">
                <a16:creationId xmlns:a16="http://schemas.microsoft.com/office/drawing/2014/main" id="{5B257B69-B5A7-5976-7B44-624902E50B15}"/>
              </a:ext>
            </a:extLst>
          </p:cNvPr>
          <p:cNvSpPr/>
          <p:nvPr/>
        </p:nvSpPr>
        <p:spPr>
          <a:xfrm>
            <a:off x="7889087" y="538384"/>
            <a:ext cx="1741649" cy="1005389"/>
          </a:xfrm>
          <a:custGeom>
            <a:avLst/>
            <a:gdLst/>
            <a:ahLst/>
            <a:cxnLst/>
            <a:rect l="l" t="t" r="r" b="b"/>
            <a:pathLst>
              <a:path w="2519045" h="1454150">
                <a:moveTo>
                  <a:pt x="2518372" y="901"/>
                </a:moveTo>
                <a:lnTo>
                  <a:pt x="-369" y="901"/>
                </a:lnTo>
                <a:lnTo>
                  <a:pt x="-369" y="1454887"/>
                </a:lnTo>
                <a:lnTo>
                  <a:pt x="2518372" y="1454887"/>
                </a:lnTo>
                <a:lnTo>
                  <a:pt x="2518372" y="901"/>
                </a:lnTo>
                <a:close/>
              </a:path>
            </a:pathLst>
          </a:custGeom>
          <a:solidFill>
            <a:srgbClr val="FFFFFF"/>
          </a:solidFill>
        </p:spPr>
        <p:txBody>
          <a:bodyPr wrap="square" lIns="0" tIns="0" rIns="0" bIns="0" rtlCol="0"/>
          <a:lstStyle/>
          <a:p>
            <a:endParaRPr/>
          </a:p>
        </p:txBody>
      </p:sp>
      <p:sp>
        <p:nvSpPr>
          <p:cNvPr id="11" name="object 8">
            <a:extLst>
              <a:ext uri="{FF2B5EF4-FFF2-40B4-BE49-F238E27FC236}">
                <a16:creationId xmlns:a16="http://schemas.microsoft.com/office/drawing/2014/main" id="{A56EC6D4-5855-C499-4AE1-D17A11B90C7D}"/>
              </a:ext>
            </a:extLst>
          </p:cNvPr>
          <p:cNvSpPr/>
          <p:nvPr/>
        </p:nvSpPr>
        <p:spPr>
          <a:xfrm>
            <a:off x="7888831" y="539003"/>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17" name="object 9">
            <a:extLst>
              <a:ext uri="{FF2B5EF4-FFF2-40B4-BE49-F238E27FC236}">
                <a16:creationId xmlns:a16="http://schemas.microsoft.com/office/drawing/2014/main" id="{3A05AFB5-B8F1-6E08-47DD-8F804FB142FA}"/>
              </a:ext>
            </a:extLst>
          </p:cNvPr>
          <p:cNvSpPr/>
          <p:nvPr/>
        </p:nvSpPr>
        <p:spPr>
          <a:xfrm>
            <a:off x="7889078" y="1543755"/>
            <a:ext cx="1741649" cy="39513"/>
          </a:xfrm>
          <a:custGeom>
            <a:avLst/>
            <a:gdLst/>
            <a:ahLst/>
            <a:cxnLst/>
            <a:rect l="l" t="t" r="r" b="b"/>
            <a:pathLst>
              <a:path w="2519045" h="57150">
                <a:moveTo>
                  <a:pt x="2518372" y="763"/>
                </a:moveTo>
                <a:lnTo>
                  <a:pt x="-369" y="763"/>
                </a:lnTo>
                <a:lnTo>
                  <a:pt x="-369" y="57501"/>
                </a:lnTo>
                <a:lnTo>
                  <a:pt x="2518372" y="57501"/>
                </a:lnTo>
                <a:lnTo>
                  <a:pt x="2518372" y="763"/>
                </a:lnTo>
                <a:close/>
              </a:path>
            </a:pathLst>
          </a:custGeom>
          <a:solidFill>
            <a:srgbClr val="0283DC"/>
          </a:solidFill>
        </p:spPr>
        <p:txBody>
          <a:bodyPr wrap="square" lIns="0" tIns="0" rIns="0" bIns="0" rtlCol="0"/>
          <a:lstStyle/>
          <a:p>
            <a:endParaRPr/>
          </a:p>
        </p:txBody>
      </p:sp>
      <p:sp>
        <p:nvSpPr>
          <p:cNvPr id="18" name="object 10">
            <a:extLst>
              <a:ext uri="{FF2B5EF4-FFF2-40B4-BE49-F238E27FC236}">
                <a16:creationId xmlns:a16="http://schemas.microsoft.com/office/drawing/2014/main" id="{999E9338-19A7-AF69-A195-FD8907A5FD47}"/>
              </a:ext>
            </a:extLst>
          </p:cNvPr>
          <p:cNvSpPr/>
          <p:nvPr/>
        </p:nvSpPr>
        <p:spPr>
          <a:xfrm>
            <a:off x="6098107" y="538384"/>
            <a:ext cx="1699941" cy="1005389"/>
          </a:xfrm>
          <a:custGeom>
            <a:avLst/>
            <a:gdLst/>
            <a:ahLst/>
            <a:cxnLst/>
            <a:rect l="l" t="t" r="r" b="b"/>
            <a:pathLst>
              <a:path w="2458720" h="1454150">
                <a:moveTo>
                  <a:pt x="2457930" y="901"/>
                </a:moveTo>
                <a:lnTo>
                  <a:pt x="-124" y="901"/>
                </a:lnTo>
                <a:lnTo>
                  <a:pt x="-124" y="1454887"/>
                </a:lnTo>
                <a:lnTo>
                  <a:pt x="2457930" y="1454887"/>
                </a:lnTo>
                <a:lnTo>
                  <a:pt x="2457930" y="901"/>
                </a:lnTo>
                <a:close/>
              </a:path>
            </a:pathLst>
          </a:custGeom>
          <a:solidFill>
            <a:srgbClr val="FFFFFF"/>
          </a:solidFill>
        </p:spPr>
        <p:txBody>
          <a:bodyPr wrap="square" lIns="0" tIns="0" rIns="0" bIns="0" rtlCol="0"/>
          <a:lstStyle/>
          <a:p>
            <a:pPr algn="l" rtl="0"/>
            <a:endParaRPr/>
          </a:p>
        </p:txBody>
      </p:sp>
      <p:sp>
        <p:nvSpPr>
          <p:cNvPr id="19" name="object 11">
            <a:extLst>
              <a:ext uri="{FF2B5EF4-FFF2-40B4-BE49-F238E27FC236}">
                <a16:creationId xmlns:a16="http://schemas.microsoft.com/office/drawing/2014/main" id="{BDADAD7F-D5C3-B407-8A5B-8F3F9C6FEE00}"/>
              </a:ext>
            </a:extLst>
          </p:cNvPr>
          <p:cNvSpPr/>
          <p:nvPr/>
        </p:nvSpPr>
        <p:spPr>
          <a:xfrm>
            <a:off x="6098107" y="539003"/>
            <a:ext cx="1699502" cy="1005389"/>
          </a:xfrm>
          <a:custGeom>
            <a:avLst/>
            <a:gdLst/>
            <a:ahLst/>
            <a:cxnLst/>
            <a:rect l="l" t="t" r="r" b="b"/>
            <a:pathLst>
              <a:path w="2458085" h="1454150">
                <a:moveTo>
                  <a:pt x="0" y="1453986"/>
                </a:moveTo>
                <a:lnTo>
                  <a:pt x="2457925" y="1453986"/>
                </a:lnTo>
                <a:lnTo>
                  <a:pt x="2457925" y="0"/>
                </a:lnTo>
                <a:lnTo>
                  <a:pt x="0" y="0"/>
                </a:lnTo>
              </a:path>
            </a:pathLst>
          </a:custGeom>
          <a:ln w="6438">
            <a:solidFill>
              <a:srgbClr val="E2E2E2"/>
            </a:solidFill>
          </a:ln>
        </p:spPr>
        <p:txBody>
          <a:bodyPr wrap="square" lIns="0" tIns="0" rIns="0" bIns="0" rtlCol="0"/>
          <a:lstStyle/>
          <a:p>
            <a:endParaRPr/>
          </a:p>
        </p:txBody>
      </p:sp>
      <p:sp>
        <p:nvSpPr>
          <p:cNvPr id="23" name="object 12">
            <a:extLst>
              <a:ext uri="{FF2B5EF4-FFF2-40B4-BE49-F238E27FC236}">
                <a16:creationId xmlns:a16="http://schemas.microsoft.com/office/drawing/2014/main" id="{BB3005A0-DB18-E8FF-BA21-C0FD7830768C}"/>
              </a:ext>
            </a:extLst>
          </p:cNvPr>
          <p:cNvSpPr/>
          <p:nvPr/>
        </p:nvSpPr>
        <p:spPr>
          <a:xfrm>
            <a:off x="6098107" y="1543755"/>
            <a:ext cx="1699941" cy="39513"/>
          </a:xfrm>
          <a:custGeom>
            <a:avLst/>
            <a:gdLst/>
            <a:ahLst/>
            <a:cxnLst/>
            <a:rect l="l" t="t" r="r" b="b"/>
            <a:pathLst>
              <a:path w="2458720" h="57150">
                <a:moveTo>
                  <a:pt x="2457930" y="763"/>
                </a:moveTo>
                <a:lnTo>
                  <a:pt x="-124" y="763"/>
                </a:lnTo>
                <a:lnTo>
                  <a:pt x="-124" y="57501"/>
                </a:lnTo>
                <a:lnTo>
                  <a:pt x="2457930" y="57501"/>
                </a:lnTo>
                <a:lnTo>
                  <a:pt x="2457930" y="763"/>
                </a:lnTo>
                <a:close/>
              </a:path>
            </a:pathLst>
          </a:custGeom>
          <a:solidFill>
            <a:srgbClr val="0283DC"/>
          </a:solidFill>
        </p:spPr>
        <p:txBody>
          <a:bodyPr wrap="square" lIns="0" tIns="0" rIns="0" bIns="0" rtlCol="0"/>
          <a:lstStyle/>
          <a:p>
            <a:endParaRPr/>
          </a:p>
        </p:txBody>
      </p:sp>
      <p:sp>
        <p:nvSpPr>
          <p:cNvPr id="24" name="object 13">
            <a:extLst>
              <a:ext uri="{FF2B5EF4-FFF2-40B4-BE49-F238E27FC236}">
                <a16:creationId xmlns:a16="http://schemas.microsoft.com/office/drawing/2014/main" id="{34E3B766-C499-960E-FE53-8299190763B9}"/>
              </a:ext>
            </a:extLst>
          </p:cNvPr>
          <p:cNvSpPr/>
          <p:nvPr/>
        </p:nvSpPr>
        <p:spPr>
          <a:xfrm>
            <a:off x="6098107" y="1654330"/>
            <a:ext cx="1699941" cy="1005389"/>
          </a:xfrm>
          <a:custGeom>
            <a:avLst/>
            <a:gdLst/>
            <a:ahLst/>
            <a:cxnLst/>
            <a:rect l="l" t="t" r="r" b="b"/>
            <a:pathLst>
              <a:path w="2458720" h="1454150">
                <a:moveTo>
                  <a:pt x="2457930" y="748"/>
                </a:moveTo>
                <a:lnTo>
                  <a:pt x="-124" y="748"/>
                </a:lnTo>
                <a:lnTo>
                  <a:pt x="-124" y="1454734"/>
                </a:lnTo>
                <a:lnTo>
                  <a:pt x="2457930" y="1454734"/>
                </a:lnTo>
                <a:lnTo>
                  <a:pt x="2457930" y="748"/>
                </a:lnTo>
                <a:close/>
              </a:path>
            </a:pathLst>
          </a:custGeom>
          <a:solidFill>
            <a:srgbClr val="FFFFFF"/>
          </a:solidFill>
        </p:spPr>
        <p:txBody>
          <a:bodyPr wrap="square" lIns="0" tIns="0" rIns="0" bIns="0" rtlCol="0"/>
          <a:lstStyle/>
          <a:p>
            <a:pPr algn="l" rtl="0"/>
            <a:endParaRPr/>
          </a:p>
        </p:txBody>
      </p:sp>
      <p:sp>
        <p:nvSpPr>
          <p:cNvPr id="30" name="object 14">
            <a:extLst>
              <a:ext uri="{FF2B5EF4-FFF2-40B4-BE49-F238E27FC236}">
                <a16:creationId xmlns:a16="http://schemas.microsoft.com/office/drawing/2014/main" id="{8A54FE74-337B-2FE0-E21D-C18AB87037DE}"/>
              </a:ext>
            </a:extLst>
          </p:cNvPr>
          <p:cNvSpPr/>
          <p:nvPr/>
        </p:nvSpPr>
        <p:spPr>
          <a:xfrm>
            <a:off x="6098107" y="1654842"/>
            <a:ext cx="1699502" cy="1005389"/>
          </a:xfrm>
          <a:custGeom>
            <a:avLst/>
            <a:gdLst/>
            <a:ahLst/>
            <a:cxnLst/>
            <a:rect l="l" t="t" r="r" b="b"/>
            <a:pathLst>
              <a:path w="2458085" h="1454150">
                <a:moveTo>
                  <a:pt x="0" y="1453986"/>
                </a:moveTo>
                <a:lnTo>
                  <a:pt x="2457925" y="1453986"/>
                </a:lnTo>
                <a:lnTo>
                  <a:pt x="2457925" y="0"/>
                </a:lnTo>
                <a:lnTo>
                  <a:pt x="0" y="0"/>
                </a:lnTo>
              </a:path>
            </a:pathLst>
          </a:custGeom>
          <a:ln w="6438">
            <a:solidFill>
              <a:srgbClr val="E2E2E2"/>
            </a:solidFill>
          </a:ln>
        </p:spPr>
        <p:txBody>
          <a:bodyPr wrap="square" lIns="0" tIns="0" rIns="0" bIns="0" rtlCol="0"/>
          <a:lstStyle/>
          <a:p>
            <a:endParaRPr/>
          </a:p>
        </p:txBody>
      </p:sp>
      <p:sp>
        <p:nvSpPr>
          <p:cNvPr id="31" name="object 15">
            <a:extLst>
              <a:ext uri="{FF2B5EF4-FFF2-40B4-BE49-F238E27FC236}">
                <a16:creationId xmlns:a16="http://schemas.microsoft.com/office/drawing/2014/main" id="{6BA8DA61-72B8-F8D8-1310-40400D245CF1}"/>
              </a:ext>
            </a:extLst>
          </p:cNvPr>
          <p:cNvSpPr/>
          <p:nvPr/>
        </p:nvSpPr>
        <p:spPr>
          <a:xfrm>
            <a:off x="6098107" y="2659692"/>
            <a:ext cx="1699941" cy="39513"/>
          </a:xfrm>
          <a:custGeom>
            <a:avLst/>
            <a:gdLst/>
            <a:ahLst/>
            <a:cxnLst/>
            <a:rect l="l" t="t" r="r" b="b"/>
            <a:pathLst>
              <a:path w="2458720" h="57150">
                <a:moveTo>
                  <a:pt x="2457930" y="610"/>
                </a:moveTo>
                <a:lnTo>
                  <a:pt x="-124" y="610"/>
                </a:lnTo>
                <a:lnTo>
                  <a:pt x="-124" y="57348"/>
                </a:lnTo>
                <a:lnTo>
                  <a:pt x="2457930" y="57348"/>
                </a:lnTo>
                <a:lnTo>
                  <a:pt x="2457930" y="610"/>
                </a:lnTo>
                <a:close/>
              </a:path>
            </a:pathLst>
          </a:custGeom>
          <a:solidFill>
            <a:srgbClr val="0283DC"/>
          </a:solidFill>
        </p:spPr>
        <p:txBody>
          <a:bodyPr wrap="square" lIns="0" tIns="0" rIns="0" bIns="0" rtlCol="0"/>
          <a:lstStyle/>
          <a:p>
            <a:endParaRPr/>
          </a:p>
        </p:txBody>
      </p:sp>
      <p:pic>
        <p:nvPicPr>
          <p:cNvPr id="32" name="object 16">
            <a:extLst>
              <a:ext uri="{FF2B5EF4-FFF2-40B4-BE49-F238E27FC236}">
                <a16:creationId xmlns:a16="http://schemas.microsoft.com/office/drawing/2014/main" id="{0A781D55-9718-1E68-CD1B-962AA344FABA}"/>
              </a:ext>
            </a:extLst>
          </p:cNvPr>
          <p:cNvPicPr/>
          <p:nvPr/>
        </p:nvPicPr>
        <p:blipFill>
          <a:blip r:embed="rId5" cstate="print"/>
          <a:stretch>
            <a:fillRect/>
          </a:stretch>
        </p:blipFill>
        <p:spPr>
          <a:xfrm>
            <a:off x="6332403" y="1819053"/>
            <a:ext cx="1258454" cy="627102"/>
          </a:xfrm>
          <a:prstGeom prst="rect">
            <a:avLst/>
          </a:prstGeom>
        </p:spPr>
      </p:pic>
      <p:sp>
        <p:nvSpPr>
          <p:cNvPr id="33" name="object 17">
            <a:extLst>
              <a:ext uri="{FF2B5EF4-FFF2-40B4-BE49-F238E27FC236}">
                <a16:creationId xmlns:a16="http://schemas.microsoft.com/office/drawing/2014/main" id="{DC21C2BA-0482-E52D-7747-2E33C1E303D7}"/>
              </a:ext>
            </a:extLst>
          </p:cNvPr>
          <p:cNvSpPr/>
          <p:nvPr/>
        </p:nvSpPr>
        <p:spPr>
          <a:xfrm>
            <a:off x="7889087" y="1654321"/>
            <a:ext cx="1741649" cy="1005389"/>
          </a:xfrm>
          <a:custGeom>
            <a:avLst/>
            <a:gdLst/>
            <a:ahLst/>
            <a:cxnLst/>
            <a:rect l="l" t="t" r="r" b="b"/>
            <a:pathLst>
              <a:path w="2519045" h="1454150">
                <a:moveTo>
                  <a:pt x="2518372" y="748"/>
                </a:moveTo>
                <a:lnTo>
                  <a:pt x="-369" y="748"/>
                </a:lnTo>
                <a:lnTo>
                  <a:pt x="-369" y="1454734"/>
                </a:lnTo>
                <a:lnTo>
                  <a:pt x="2518372" y="1454734"/>
                </a:lnTo>
                <a:lnTo>
                  <a:pt x="2518372" y="748"/>
                </a:lnTo>
                <a:close/>
              </a:path>
            </a:pathLst>
          </a:custGeom>
          <a:solidFill>
            <a:srgbClr val="FFFFFF"/>
          </a:solidFill>
        </p:spPr>
        <p:txBody>
          <a:bodyPr wrap="square" lIns="0" tIns="0" rIns="0" bIns="0" rtlCol="0"/>
          <a:lstStyle/>
          <a:p>
            <a:pPr algn="l" rtl="0"/>
            <a:endParaRPr dirty="0"/>
          </a:p>
        </p:txBody>
      </p:sp>
      <p:sp>
        <p:nvSpPr>
          <p:cNvPr id="36" name="object 18">
            <a:extLst>
              <a:ext uri="{FF2B5EF4-FFF2-40B4-BE49-F238E27FC236}">
                <a16:creationId xmlns:a16="http://schemas.microsoft.com/office/drawing/2014/main" id="{DC6DF56F-7E63-0E97-FB9E-03E8E16519E8}"/>
              </a:ext>
            </a:extLst>
          </p:cNvPr>
          <p:cNvSpPr/>
          <p:nvPr/>
        </p:nvSpPr>
        <p:spPr>
          <a:xfrm>
            <a:off x="7888831" y="1654842"/>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37" name="object 19">
            <a:extLst>
              <a:ext uri="{FF2B5EF4-FFF2-40B4-BE49-F238E27FC236}">
                <a16:creationId xmlns:a16="http://schemas.microsoft.com/office/drawing/2014/main" id="{7FA8BAC8-E231-9BA3-DA7A-C5D2212EDB31}"/>
              </a:ext>
            </a:extLst>
          </p:cNvPr>
          <p:cNvSpPr/>
          <p:nvPr/>
        </p:nvSpPr>
        <p:spPr>
          <a:xfrm>
            <a:off x="7889078" y="2659692"/>
            <a:ext cx="1741649" cy="39513"/>
          </a:xfrm>
          <a:custGeom>
            <a:avLst/>
            <a:gdLst/>
            <a:ahLst/>
            <a:cxnLst/>
            <a:rect l="l" t="t" r="r" b="b"/>
            <a:pathLst>
              <a:path w="2519045" h="57150">
                <a:moveTo>
                  <a:pt x="2518372" y="610"/>
                </a:moveTo>
                <a:lnTo>
                  <a:pt x="-369" y="610"/>
                </a:lnTo>
                <a:lnTo>
                  <a:pt x="-369" y="57348"/>
                </a:lnTo>
                <a:lnTo>
                  <a:pt x="2518372" y="57348"/>
                </a:lnTo>
                <a:lnTo>
                  <a:pt x="2518372" y="610"/>
                </a:lnTo>
                <a:close/>
              </a:path>
            </a:pathLst>
          </a:custGeom>
          <a:solidFill>
            <a:srgbClr val="0283DC"/>
          </a:solidFill>
        </p:spPr>
        <p:txBody>
          <a:bodyPr wrap="square" lIns="0" tIns="0" rIns="0" bIns="0" rtlCol="0"/>
          <a:lstStyle/>
          <a:p>
            <a:endParaRPr/>
          </a:p>
        </p:txBody>
      </p:sp>
      <p:grpSp>
        <p:nvGrpSpPr>
          <p:cNvPr id="38" name="Group 37">
            <a:extLst>
              <a:ext uri="{FF2B5EF4-FFF2-40B4-BE49-F238E27FC236}">
                <a16:creationId xmlns:a16="http://schemas.microsoft.com/office/drawing/2014/main" id="{970EDF45-45C3-3AF9-F2AB-48A466B63AF3}"/>
              </a:ext>
            </a:extLst>
          </p:cNvPr>
          <p:cNvGrpSpPr/>
          <p:nvPr/>
        </p:nvGrpSpPr>
        <p:grpSpPr>
          <a:xfrm>
            <a:off x="8222577" y="1874242"/>
            <a:ext cx="1073945" cy="455718"/>
            <a:chOff x="4385030" y="3734454"/>
            <a:chExt cx="1553307" cy="659130"/>
          </a:xfrm>
        </p:grpSpPr>
        <p:sp>
          <p:nvSpPr>
            <p:cNvPr id="83" name="object 20">
              <a:extLst>
                <a:ext uri="{FF2B5EF4-FFF2-40B4-BE49-F238E27FC236}">
                  <a16:creationId xmlns:a16="http://schemas.microsoft.com/office/drawing/2014/main" id="{E920CA89-8E42-F5AB-A93F-86D4463A41D3}"/>
                </a:ext>
              </a:extLst>
            </p:cNvPr>
            <p:cNvSpPr/>
            <p:nvPr/>
          </p:nvSpPr>
          <p:spPr>
            <a:xfrm>
              <a:off x="5591505" y="3734454"/>
              <a:ext cx="288290" cy="421640"/>
            </a:xfrm>
            <a:custGeom>
              <a:avLst/>
              <a:gdLst/>
              <a:ahLst/>
              <a:cxnLst/>
              <a:rect l="l" t="t" r="r" b="b"/>
              <a:pathLst>
                <a:path w="288289" h="421639">
                  <a:moveTo>
                    <a:pt x="134988" y="387502"/>
                  </a:moveTo>
                  <a:lnTo>
                    <a:pt x="118554" y="352945"/>
                  </a:lnTo>
                  <a:lnTo>
                    <a:pt x="3098" y="349199"/>
                  </a:lnTo>
                  <a:lnTo>
                    <a:pt x="134988" y="387502"/>
                  </a:lnTo>
                  <a:close/>
                </a:path>
                <a:path w="288289" h="421639">
                  <a:moveTo>
                    <a:pt x="288163" y="421284"/>
                  </a:moveTo>
                  <a:lnTo>
                    <a:pt x="107200" y="0"/>
                  </a:lnTo>
                  <a:lnTo>
                    <a:pt x="0" y="339928"/>
                  </a:lnTo>
                  <a:lnTo>
                    <a:pt x="76454" y="170713"/>
                  </a:lnTo>
                  <a:lnTo>
                    <a:pt x="181724" y="421284"/>
                  </a:lnTo>
                  <a:lnTo>
                    <a:pt x="288163" y="421284"/>
                  </a:lnTo>
                  <a:close/>
                </a:path>
              </a:pathLst>
            </a:custGeom>
            <a:solidFill>
              <a:srgbClr val="000000"/>
            </a:solidFill>
          </p:spPr>
          <p:txBody>
            <a:bodyPr wrap="square" lIns="0" tIns="0" rIns="0" bIns="0" rtlCol="0"/>
            <a:lstStyle/>
            <a:p>
              <a:endParaRPr/>
            </a:p>
          </p:txBody>
        </p:sp>
        <p:sp>
          <p:nvSpPr>
            <p:cNvPr id="84" name="object 21">
              <a:extLst>
                <a:ext uri="{FF2B5EF4-FFF2-40B4-BE49-F238E27FC236}">
                  <a16:creationId xmlns:a16="http://schemas.microsoft.com/office/drawing/2014/main" id="{50629D1D-AB7D-118A-39E4-B898FF2AF6EC}"/>
                </a:ext>
              </a:extLst>
            </p:cNvPr>
            <p:cNvSpPr/>
            <p:nvPr/>
          </p:nvSpPr>
          <p:spPr>
            <a:xfrm>
              <a:off x="5817133" y="3826957"/>
              <a:ext cx="94615" cy="166370"/>
            </a:xfrm>
            <a:custGeom>
              <a:avLst/>
              <a:gdLst/>
              <a:ahLst/>
              <a:cxnLst/>
              <a:rect l="l" t="t" r="r" b="b"/>
              <a:pathLst>
                <a:path w="94614" h="166370">
                  <a:moveTo>
                    <a:pt x="94123" y="0"/>
                  </a:moveTo>
                  <a:lnTo>
                    <a:pt x="0" y="79684"/>
                  </a:lnTo>
                  <a:lnTo>
                    <a:pt x="42871" y="70973"/>
                  </a:lnTo>
                  <a:lnTo>
                    <a:pt x="42477" y="165998"/>
                  </a:lnTo>
                  <a:lnTo>
                    <a:pt x="94123" y="165998"/>
                  </a:lnTo>
                  <a:lnTo>
                    <a:pt x="94123" y="0"/>
                  </a:lnTo>
                  <a:close/>
                </a:path>
              </a:pathLst>
            </a:custGeom>
            <a:solidFill>
              <a:srgbClr val="F7B11C"/>
            </a:solidFill>
          </p:spPr>
          <p:txBody>
            <a:bodyPr wrap="square" lIns="0" tIns="0" rIns="0" bIns="0" rtlCol="0"/>
            <a:lstStyle/>
            <a:p>
              <a:endParaRPr/>
            </a:p>
          </p:txBody>
        </p:sp>
        <p:sp>
          <p:nvSpPr>
            <p:cNvPr id="85" name="object 22">
              <a:extLst>
                <a:ext uri="{FF2B5EF4-FFF2-40B4-BE49-F238E27FC236}">
                  <a16:creationId xmlns:a16="http://schemas.microsoft.com/office/drawing/2014/main" id="{31262A79-DC86-FFFF-2277-C19980F73FA6}"/>
                </a:ext>
              </a:extLst>
            </p:cNvPr>
            <p:cNvSpPr/>
            <p:nvPr/>
          </p:nvSpPr>
          <p:spPr>
            <a:xfrm>
              <a:off x="4385030" y="3980834"/>
              <a:ext cx="1202055" cy="412750"/>
            </a:xfrm>
            <a:custGeom>
              <a:avLst/>
              <a:gdLst/>
              <a:ahLst/>
              <a:cxnLst/>
              <a:rect l="l" t="t" r="r" b="b"/>
              <a:pathLst>
                <a:path w="1202054" h="412750">
                  <a:moveTo>
                    <a:pt x="283883" y="104940"/>
                  </a:moveTo>
                  <a:lnTo>
                    <a:pt x="282079" y="93484"/>
                  </a:lnTo>
                  <a:lnTo>
                    <a:pt x="281749" y="91376"/>
                  </a:lnTo>
                  <a:lnTo>
                    <a:pt x="276161" y="79883"/>
                  </a:lnTo>
                  <a:lnTo>
                    <a:pt x="266992" y="70586"/>
                  </a:lnTo>
                  <a:lnTo>
                    <a:pt x="254393" y="63842"/>
                  </a:lnTo>
                  <a:lnTo>
                    <a:pt x="238582" y="59740"/>
                  </a:lnTo>
                  <a:lnTo>
                    <a:pt x="234530" y="59448"/>
                  </a:lnTo>
                  <a:lnTo>
                    <a:pt x="234530" y="119202"/>
                  </a:lnTo>
                  <a:lnTo>
                    <a:pt x="233438" y="128879"/>
                  </a:lnTo>
                  <a:lnTo>
                    <a:pt x="197980" y="229108"/>
                  </a:lnTo>
                  <a:lnTo>
                    <a:pt x="174040" y="264541"/>
                  </a:lnTo>
                  <a:lnTo>
                    <a:pt x="134861" y="275793"/>
                  </a:lnTo>
                  <a:lnTo>
                    <a:pt x="125069" y="275361"/>
                  </a:lnTo>
                  <a:lnTo>
                    <a:pt x="113880" y="274281"/>
                  </a:lnTo>
                  <a:lnTo>
                    <a:pt x="103682" y="272884"/>
                  </a:lnTo>
                  <a:lnTo>
                    <a:pt x="96837" y="271475"/>
                  </a:lnTo>
                  <a:lnTo>
                    <a:pt x="93218" y="270383"/>
                  </a:lnTo>
                  <a:lnTo>
                    <a:pt x="154266" y="101409"/>
                  </a:lnTo>
                  <a:lnTo>
                    <a:pt x="202819" y="93484"/>
                  </a:lnTo>
                  <a:lnTo>
                    <a:pt x="212001" y="94157"/>
                  </a:lnTo>
                  <a:lnTo>
                    <a:pt x="234530" y="119202"/>
                  </a:lnTo>
                  <a:lnTo>
                    <a:pt x="234530" y="59448"/>
                  </a:lnTo>
                  <a:lnTo>
                    <a:pt x="192430" y="59740"/>
                  </a:lnTo>
                  <a:lnTo>
                    <a:pt x="141287" y="68135"/>
                  </a:lnTo>
                  <a:lnTo>
                    <a:pt x="0" y="400469"/>
                  </a:lnTo>
                  <a:lnTo>
                    <a:pt x="46164" y="400469"/>
                  </a:lnTo>
                  <a:lnTo>
                    <a:pt x="80327" y="305752"/>
                  </a:lnTo>
                  <a:lnTo>
                    <a:pt x="83553" y="306730"/>
                  </a:lnTo>
                  <a:lnTo>
                    <a:pt x="90576" y="308203"/>
                  </a:lnTo>
                  <a:lnTo>
                    <a:pt x="100393" y="309486"/>
                  </a:lnTo>
                  <a:lnTo>
                    <a:pt x="110794" y="310388"/>
                  </a:lnTo>
                  <a:lnTo>
                    <a:pt x="119519" y="310730"/>
                  </a:lnTo>
                  <a:lnTo>
                    <a:pt x="158699" y="305752"/>
                  </a:lnTo>
                  <a:lnTo>
                    <a:pt x="162433" y="305282"/>
                  </a:lnTo>
                  <a:lnTo>
                    <a:pt x="198196" y="289267"/>
                  </a:lnTo>
                  <a:lnTo>
                    <a:pt x="226034" y="263194"/>
                  </a:lnTo>
                  <a:lnTo>
                    <a:pt x="245148" y="227571"/>
                  </a:lnTo>
                  <a:lnTo>
                    <a:pt x="277710" y="137388"/>
                  </a:lnTo>
                  <a:lnTo>
                    <a:pt x="282536" y="120345"/>
                  </a:lnTo>
                  <a:lnTo>
                    <a:pt x="283883" y="104940"/>
                  </a:lnTo>
                  <a:close/>
                </a:path>
                <a:path w="1202054" h="412750">
                  <a:moveTo>
                    <a:pt x="287642" y="356247"/>
                  </a:moveTo>
                  <a:lnTo>
                    <a:pt x="283895" y="350901"/>
                  </a:lnTo>
                  <a:lnTo>
                    <a:pt x="277977" y="350901"/>
                  </a:lnTo>
                  <a:lnTo>
                    <a:pt x="277977" y="360184"/>
                  </a:lnTo>
                  <a:lnTo>
                    <a:pt x="272897" y="374688"/>
                  </a:lnTo>
                  <a:lnTo>
                    <a:pt x="270116" y="376796"/>
                  </a:lnTo>
                  <a:lnTo>
                    <a:pt x="270116" y="386600"/>
                  </a:lnTo>
                  <a:lnTo>
                    <a:pt x="264706" y="402082"/>
                  </a:lnTo>
                  <a:lnTo>
                    <a:pt x="261543" y="404469"/>
                  </a:lnTo>
                  <a:lnTo>
                    <a:pt x="248640" y="404469"/>
                  </a:lnTo>
                  <a:lnTo>
                    <a:pt x="255803" y="384225"/>
                  </a:lnTo>
                  <a:lnTo>
                    <a:pt x="268693" y="384225"/>
                  </a:lnTo>
                  <a:lnTo>
                    <a:pt x="270116" y="386600"/>
                  </a:lnTo>
                  <a:lnTo>
                    <a:pt x="270116" y="376796"/>
                  </a:lnTo>
                  <a:lnTo>
                    <a:pt x="269735" y="377075"/>
                  </a:lnTo>
                  <a:lnTo>
                    <a:pt x="258318" y="377075"/>
                  </a:lnTo>
                  <a:lnTo>
                    <a:pt x="265023" y="358114"/>
                  </a:lnTo>
                  <a:lnTo>
                    <a:pt x="276758" y="358114"/>
                  </a:lnTo>
                  <a:lnTo>
                    <a:pt x="277977" y="360184"/>
                  </a:lnTo>
                  <a:lnTo>
                    <a:pt x="277977" y="350901"/>
                  </a:lnTo>
                  <a:lnTo>
                    <a:pt x="259359" y="350901"/>
                  </a:lnTo>
                  <a:lnTo>
                    <a:pt x="237756" y="411632"/>
                  </a:lnTo>
                  <a:lnTo>
                    <a:pt x="263537" y="411632"/>
                  </a:lnTo>
                  <a:lnTo>
                    <a:pt x="271602" y="405955"/>
                  </a:lnTo>
                  <a:lnTo>
                    <a:pt x="272122" y="404469"/>
                  </a:lnTo>
                  <a:lnTo>
                    <a:pt x="274751" y="397002"/>
                  </a:lnTo>
                  <a:lnTo>
                    <a:pt x="276694" y="391579"/>
                  </a:lnTo>
                  <a:lnTo>
                    <a:pt x="278422" y="386549"/>
                  </a:lnTo>
                  <a:lnTo>
                    <a:pt x="278168" y="384225"/>
                  </a:lnTo>
                  <a:lnTo>
                    <a:pt x="277850" y="381254"/>
                  </a:lnTo>
                  <a:lnTo>
                    <a:pt x="273596" y="379907"/>
                  </a:lnTo>
                  <a:lnTo>
                    <a:pt x="277850" y="378548"/>
                  </a:lnTo>
                  <a:lnTo>
                    <a:pt x="278955" y="377075"/>
                  </a:lnTo>
                  <a:lnTo>
                    <a:pt x="281317" y="373913"/>
                  </a:lnTo>
                  <a:lnTo>
                    <a:pt x="282803" y="369658"/>
                  </a:lnTo>
                  <a:lnTo>
                    <a:pt x="286969" y="358114"/>
                  </a:lnTo>
                  <a:lnTo>
                    <a:pt x="287642" y="356247"/>
                  </a:lnTo>
                  <a:close/>
                </a:path>
                <a:path w="1202054" h="412750">
                  <a:moveTo>
                    <a:pt x="346189" y="356641"/>
                  </a:moveTo>
                  <a:lnTo>
                    <a:pt x="342125" y="350964"/>
                  </a:lnTo>
                  <a:lnTo>
                    <a:pt x="336448" y="350964"/>
                  </a:lnTo>
                  <a:lnTo>
                    <a:pt x="336448" y="360502"/>
                  </a:lnTo>
                  <a:lnTo>
                    <a:pt x="334645" y="365658"/>
                  </a:lnTo>
                  <a:lnTo>
                    <a:pt x="330581" y="377126"/>
                  </a:lnTo>
                  <a:lnTo>
                    <a:pt x="326974" y="379641"/>
                  </a:lnTo>
                  <a:lnTo>
                    <a:pt x="320332" y="379641"/>
                  </a:lnTo>
                  <a:lnTo>
                    <a:pt x="318147" y="379450"/>
                  </a:lnTo>
                  <a:lnTo>
                    <a:pt x="316077" y="378993"/>
                  </a:lnTo>
                  <a:lnTo>
                    <a:pt x="323494" y="358127"/>
                  </a:lnTo>
                  <a:lnTo>
                    <a:pt x="335038" y="358127"/>
                  </a:lnTo>
                  <a:lnTo>
                    <a:pt x="336448" y="360502"/>
                  </a:lnTo>
                  <a:lnTo>
                    <a:pt x="336448" y="350964"/>
                  </a:lnTo>
                  <a:lnTo>
                    <a:pt x="317754" y="350964"/>
                  </a:lnTo>
                  <a:lnTo>
                    <a:pt x="296214" y="411619"/>
                  </a:lnTo>
                  <a:lnTo>
                    <a:pt x="304533" y="411619"/>
                  </a:lnTo>
                  <a:lnTo>
                    <a:pt x="313436" y="386473"/>
                  </a:lnTo>
                  <a:lnTo>
                    <a:pt x="315112" y="386791"/>
                  </a:lnTo>
                  <a:lnTo>
                    <a:pt x="316979" y="387057"/>
                  </a:lnTo>
                  <a:lnTo>
                    <a:pt x="318719" y="387108"/>
                  </a:lnTo>
                  <a:lnTo>
                    <a:pt x="321424" y="411619"/>
                  </a:lnTo>
                  <a:lnTo>
                    <a:pt x="330454" y="411619"/>
                  </a:lnTo>
                  <a:lnTo>
                    <a:pt x="327571" y="386473"/>
                  </a:lnTo>
                  <a:lnTo>
                    <a:pt x="327482" y="385699"/>
                  </a:lnTo>
                  <a:lnTo>
                    <a:pt x="333476" y="383514"/>
                  </a:lnTo>
                  <a:lnTo>
                    <a:pt x="337350" y="379641"/>
                  </a:lnTo>
                  <a:lnTo>
                    <a:pt x="338391" y="378599"/>
                  </a:lnTo>
                  <a:lnTo>
                    <a:pt x="340575" y="372427"/>
                  </a:lnTo>
                  <a:lnTo>
                    <a:pt x="343027" y="365594"/>
                  </a:lnTo>
                  <a:lnTo>
                    <a:pt x="345655" y="358127"/>
                  </a:lnTo>
                  <a:lnTo>
                    <a:pt x="346189" y="356641"/>
                  </a:lnTo>
                  <a:close/>
                </a:path>
                <a:path w="1202054" h="412750">
                  <a:moveTo>
                    <a:pt x="394982" y="350901"/>
                  </a:moveTo>
                  <a:lnTo>
                    <a:pt x="387959" y="350901"/>
                  </a:lnTo>
                  <a:lnTo>
                    <a:pt x="387172" y="352183"/>
                  </a:lnTo>
                  <a:lnTo>
                    <a:pt x="387172" y="362889"/>
                  </a:lnTo>
                  <a:lnTo>
                    <a:pt x="386283" y="366433"/>
                  </a:lnTo>
                  <a:lnTo>
                    <a:pt x="385699" y="369785"/>
                  </a:lnTo>
                  <a:lnTo>
                    <a:pt x="385445" y="372681"/>
                  </a:lnTo>
                  <a:lnTo>
                    <a:pt x="383311" y="391058"/>
                  </a:lnTo>
                  <a:lnTo>
                    <a:pt x="370865" y="391058"/>
                  </a:lnTo>
                  <a:lnTo>
                    <a:pt x="381825" y="372618"/>
                  </a:lnTo>
                  <a:lnTo>
                    <a:pt x="383628" y="369722"/>
                  </a:lnTo>
                  <a:lnTo>
                    <a:pt x="385445" y="366369"/>
                  </a:lnTo>
                  <a:lnTo>
                    <a:pt x="387172" y="362889"/>
                  </a:lnTo>
                  <a:lnTo>
                    <a:pt x="387172" y="352183"/>
                  </a:lnTo>
                  <a:lnTo>
                    <a:pt x="350494" y="411568"/>
                  </a:lnTo>
                  <a:lnTo>
                    <a:pt x="358813" y="411568"/>
                  </a:lnTo>
                  <a:lnTo>
                    <a:pt x="366687" y="398284"/>
                  </a:lnTo>
                  <a:lnTo>
                    <a:pt x="382473" y="398284"/>
                  </a:lnTo>
                  <a:lnTo>
                    <a:pt x="380923" y="411568"/>
                  </a:lnTo>
                  <a:lnTo>
                    <a:pt x="389305" y="411568"/>
                  </a:lnTo>
                  <a:lnTo>
                    <a:pt x="390550" y="398284"/>
                  </a:lnTo>
                  <a:lnTo>
                    <a:pt x="391223" y="391058"/>
                  </a:lnTo>
                  <a:lnTo>
                    <a:pt x="393865" y="362889"/>
                  </a:lnTo>
                  <a:lnTo>
                    <a:pt x="394982" y="350901"/>
                  </a:lnTo>
                  <a:close/>
                </a:path>
                <a:path w="1202054" h="412750">
                  <a:moveTo>
                    <a:pt x="468541" y="350888"/>
                  </a:moveTo>
                  <a:lnTo>
                    <a:pt x="460667" y="350888"/>
                  </a:lnTo>
                  <a:lnTo>
                    <a:pt x="448360" y="385572"/>
                  </a:lnTo>
                  <a:lnTo>
                    <a:pt x="445033" y="396748"/>
                  </a:lnTo>
                  <a:lnTo>
                    <a:pt x="446176" y="389115"/>
                  </a:lnTo>
                  <a:lnTo>
                    <a:pt x="445985" y="385064"/>
                  </a:lnTo>
                  <a:lnTo>
                    <a:pt x="445084" y="363601"/>
                  </a:lnTo>
                  <a:lnTo>
                    <a:pt x="444550" y="350888"/>
                  </a:lnTo>
                  <a:lnTo>
                    <a:pt x="435533" y="350888"/>
                  </a:lnTo>
                  <a:lnTo>
                    <a:pt x="413994" y="411556"/>
                  </a:lnTo>
                  <a:lnTo>
                    <a:pt x="421868" y="411556"/>
                  </a:lnTo>
                  <a:lnTo>
                    <a:pt x="434759" y="375259"/>
                  </a:lnTo>
                  <a:lnTo>
                    <a:pt x="438111" y="363601"/>
                  </a:lnTo>
                  <a:lnTo>
                    <a:pt x="438111" y="363791"/>
                  </a:lnTo>
                  <a:lnTo>
                    <a:pt x="436702" y="372351"/>
                  </a:lnTo>
                  <a:lnTo>
                    <a:pt x="437019" y="376872"/>
                  </a:lnTo>
                  <a:lnTo>
                    <a:pt x="439077" y="411556"/>
                  </a:lnTo>
                  <a:lnTo>
                    <a:pt x="447001" y="411556"/>
                  </a:lnTo>
                  <a:lnTo>
                    <a:pt x="452145" y="397052"/>
                  </a:lnTo>
                  <a:lnTo>
                    <a:pt x="468541" y="350888"/>
                  </a:lnTo>
                  <a:close/>
                </a:path>
                <a:path w="1202054" h="412750">
                  <a:moveTo>
                    <a:pt x="485101" y="65633"/>
                  </a:moveTo>
                  <a:lnTo>
                    <a:pt x="416229" y="70485"/>
                  </a:lnTo>
                  <a:lnTo>
                    <a:pt x="355777" y="78206"/>
                  </a:lnTo>
                  <a:lnTo>
                    <a:pt x="275336" y="305701"/>
                  </a:lnTo>
                  <a:lnTo>
                    <a:pt x="320319" y="305701"/>
                  </a:lnTo>
                  <a:lnTo>
                    <a:pt x="389763" y="108635"/>
                  </a:lnTo>
                  <a:lnTo>
                    <a:pt x="390207" y="108115"/>
                  </a:lnTo>
                  <a:lnTo>
                    <a:pt x="402120" y="105765"/>
                  </a:lnTo>
                  <a:lnTo>
                    <a:pt x="426631" y="103555"/>
                  </a:lnTo>
                  <a:lnTo>
                    <a:pt x="470916" y="100825"/>
                  </a:lnTo>
                  <a:lnTo>
                    <a:pt x="485101" y="65633"/>
                  </a:lnTo>
                  <a:close/>
                </a:path>
                <a:path w="1202054" h="412750">
                  <a:moveTo>
                    <a:pt x="526630" y="356501"/>
                  </a:moveTo>
                  <a:lnTo>
                    <a:pt x="522693" y="350888"/>
                  </a:lnTo>
                  <a:lnTo>
                    <a:pt x="517080" y="350888"/>
                  </a:lnTo>
                  <a:lnTo>
                    <a:pt x="517080" y="360438"/>
                  </a:lnTo>
                  <a:lnTo>
                    <a:pt x="515277" y="365594"/>
                  </a:lnTo>
                  <a:lnTo>
                    <a:pt x="502373" y="401942"/>
                  </a:lnTo>
                  <a:lnTo>
                    <a:pt x="499160" y="404329"/>
                  </a:lnTo>
                  <a:lnTo>
                    <a:pt x="486981" y="404329"/>
                  </a:lnTo>
                  <a:lnTo>
                    <a:pt x="503415" y="358051"/>
                  </a:lnTo>
                  <a:lnTo>
                    <a:pt x="515594" y="358051"/>
                  </a:lnTo>
                  <a:lnTo>
                    <a:pt x="517080" y="360438"/>
                  </a:lnTo>
                  <a:lnTo>
                    <a:pt x="517080" y="350888"/>
                  </a:lnTo>
                  <a:lnTo>
                    <a:pt x="497751" y="350888"/>
                  </a:lnTo>
                  <a:lnTo>
                    <a:pt x="476211" y="411543"/>
                  </a:lnTo>
                  <a:lnTo>
                    <a:pt x="501027" y="411543"/>
                  </a:lnTo>
                  <a:lnTo>
                    <a:pt x="509079" y="405879"/>
                  </a:lnTo>
                  <a:lnTo>
                    <a:pt x="509625" y="404329"/>
                  </a:lnTo>
                  <a:lnTo>
                    <a:pt x="512279" y="396798"/>
                  </a:lnTo>
                  <a:lnTo>
                    <a:pt x="523392" y="365531"/>
                  </a:lnTo>
                  <a:lnTo>
                    <a:pt x="526072" y="358051"/>
                  </a:lnTo>
                  <a:lnTo>
                    <a:pt x="526630" y="356501"/>
                  </a:lnTo>
                  <a:close/>
                </a:path>
                <a:path w="1202054" h="412750">
                  <a:moveTo>
                    <a:pt x="570001" y="65189"/>
                  </a:moveTo>
                  <a:lnTo>
                    <a:pt x="523786" y="65189"/>
                  </a:lnTo>
                  <a:lnTo>
                    <a:pt x="436943" y="305714"/>
                  </a:lnTo>
                  <a:lnTo>
                    <a:pt x="483095" y="305714"/>
                  </a:lnTo>
                  <a:lnTo>
                    <a:pt x="570001" y="65189"/>
                  </a:lnTo>
                  <a:close/>
                </a:path>
                <a:path w="1202054" h="412750">
                  <a:moveTo>
                    <a:pt x="592378" y="0"/>
                  </a:moveTo>
                  <a:lnTo>
                    <a:pt x="546214" y="0"/>
                  </a:lnTo>
                  <a:lnTo>
                    <a:pt x="532104" y="37846"/>
                  </a:lnTo>
                  <a:lnTo>
                    <a:pt x="578256" y="37846"/>
                  </a:lnTo>
                  <a:lnTo>
                    <a:pt x="592378" y="0"/>
                  </a:lnTo>
                  <a:close/>
                </a:path>
                <a:path w="1202054" h="412750">
                  <a:moveTo>
                    <a:pt x="620026" y="350824"/>
                  </a:moveTo>
                  <a:lnTo>
                    <a:pt x="592175" y="350824"/>
                  </a:lnTo>
                  <a:lnTo>
                    <a:pt x="570636" y="411480"/>
                  </a:lnTo>
                  <a:lnTo>
                    <a:pt x="598563" y="411480"/>
                  </a:lnTo>
                  <a:lnTo>
                    <a:pt x="601141" y="404329"/>
                  </a:lnTo>
                  <a:lnTo>
                    <a:pt x="581406" y="404329"/>
                  </a:lnTo>
                  <a:lnTo>
                    <a:pt x="588695" y="383781"/>
                  </a:lnTo>
                  <a:lnTo>
                    <a:pt x="606679" y="383781"/>
                  </a:lnTo>
                  <a:lnTo>
                    <a:pt x="609257" y="376555"/>
                  </a:lnTo>
                  <a:lnTo>
                    <a:pt x="591273" y="376555"/>
                  </a:lnTo>
                  <a:lnTo>
                    <a:pt x="597852" y="358063"/>
                  </a:lnTo>
                  <a:lnTo>
                    <a:pt x="617448" y="358063"/>
                  </a:lnTo>
                  <a:lnTo>
                    <a:pt x="620026" y="350824"/>
                  </a:lnTo>
                  <a:close/>
                </a:path>
                <a:path w="1202054" h="412750">
                  <a:moveTo>
                    <a:pt x="656386" y="404329"/>
                  </a:moveTo>
                  <a:lnTo>
                    <a:pt x="635304" y="404329"/>
                  </a:lnTo>
                  <a:lnTo>
                    <a:pt x="654316" y="350824"/>
                  </a:lnTo>
                  <a:lnTo>
                    <a:pt x="646010" y="350824"/>
                  </a:lnTo>
                  <a:lnTo>
                    <a:pt x="624471" y="411480"/>
                  </a:lnTo>
                  <a:lnTo>
                    <a:pt x="653808" y="411480"/>
                  </a:lnTo>
                  <a:lnTo>
                    <a:pt x="656386" y="404329"/>
                  </a:lnTo>
                  <a:close/>
                </a:path>
                <a:path w="1202054" h="412750">
                  <a:moveTo>
                    <a:pt x="726846" y="350824"/>
                  </a:moveTo>
                  <a:lnTo>
                    <a:pt x="698995" y="350824"/>
                  </a:lnTo>
                  <a:lnTo>
                    <a:pt x="677456" y="411480"/>
                  </a:lnTo>
                  <a:lnTo>
                    <a:pt x="705383" y="411480"/>
                  </a:lnTo>
                  <a:lnTo>
                    <a:pt x="707961" y="404329"/>
                  </a:lnTo>
                  <a:lnTo>
                    <a:pt x="688225" y="404329"/>
                  </a:lnTo>
                  <a:lnTo>
                    <a:pt x="695515" y="383781"/>
                  </a:lnTo>
                  <a:lnTo>
                    <a:pt x="713498" y="383781"/>
                  </a:lnTo>
                  <a:lnTo>
                    <a:pt x="716076" y="376555"/>
                  </a:lnTo>
                  <a:lnTo>
                    <a:pt x="698093" y="376555"/>
                  </a:lnTo>
                  <a:lnTo>
                    <a:pt x="704672" y="358063"/>
                  </a:lnTo>
                  <a:lnTo>
                    <a:pt x="724268" y="358063"/>
                  </a:lnTo>
                  <a:lnTo>
                    <a:pt x="726846" y="350824"/>
                  </a:lnTo>
                  <a:close/>
                </a:path>
                <a:path w="1202054" h="412750">
                  <a:moveTo>
                    <a:pt x="776427" y="75298"/>
                  </a:moveTo>
                  <a:lnTo>
                    <a:pt x="763511" y="69037"/>
                  </a:lnTo>
                  <a:lnTo>
                    <a:pt x="748436" y="63639"/>
                  </a:lnTo>
                  <a:lnTo>
                    <a:pt x="730719" y="59842"/>
                  </a:lnTo>
                  <a:lnTo>
                    <a:pt x="709891" y="58407"/>
                  </a:lnTo>
                  <a:lnTo>
                    <a:pt x="673709" y="63728"/>
                  </a:lnTo>
                  <a:lnTo>
                    <a:pt x="641591" y="78511"/>
                  </a:lnTo>
                  <a:lnTo>
                    <a:pt x="616216" y="101028"/>
                  </a:lnTo>
                  <a:lnTo>
                    <a:pt x="600303" y="129527"/>
                  </a:lnTo>
                  <a:lnTo>
                    <a:pt x="596493" y="146354"/>
                  </a:lnTo>
                  <a:lnTo>
                    <a:pt x="598373" y="161925"/>
                  </a:lnTo>
                  <a:lnTo>
                    <a:pt x="608063" y="176517"/>
                  </a:lnTo>
                  <a:lnTo>
                    <a:pt x="627634" y="190449"/>
                  </a:lnTo>
                  <a:lnTo>
                    <a:pt x="664311" y="210235"/>
                  </a:lnTo>
                  <a:lnTo>
                    <a:pt x="672668" y="216890"/>
                  </a:lnTo>
                  <a:lnTo>
                    <a:pt x="677557" y="225437"/>
                  </a:lnTo>
                  <a:lnTo>
                    <a:pt x="678853" y="235546"/>
                  </a:lnTo>
                  <a:lnTo>
                    <a:pt x="676427" y="246913"/>
                  </a:lnTo>
                  <a:lnTo>
                    <a:pt x="669493" y="259080"/>
                  </a:lnTo>
                  <a:lnTo>
                    <a:pt x="658914" y="268173"/>
                  </a:lnTo>
                  <a:lnTo>
                    <a:pt x="645210" y="273875"/>
                  </a:lnTo>
                  <a:lnTo>
                    <a:pt x="628929" y="275844"/>
                  </a:lnTo>
                  <a:lnTo>
                    <a:pt x="627176" y="275844"/>
                  </a:lnTo>
                  <a:lnTo>
                    <a:pt x="612165" y="274180"/>
                  </a:lnTo>
                  <a:lnTo>
                    <a:pt x="599541" y="270014"/>
                  </a:lnTo>
                  <a:lnTo>
                    <a:pt x="589534" y="263461"/>
                  </a:lnTo>
                  <a:lnTo>
                    <a:pt x="582383" y="254647"/>
                  </a:lnTo>
                  <a:lnTo>
                    <a:pt x="537260" y="277520"/>
                  </a:lnTo>
                  <a:lnTo>
                    <a:pt x="548525" y="291223"/>
                  </a:lnTo>
                  <a:lnTo>
                    <a:pt x="565264" y="301650"/>
                  </a:lnTo>
                  <a:lnTo>
                    <a:pt x="586549" y="308394"/>
                  </a:lnTo>
                  <a:lnTo>
                    <a:pt x="611466" y="310984"/>
                  </a:lnTo>
                  <a:lnTo>
                    <a:pt x="612876" y="310984"/>
                  </a:lnTo>
                  <a:lnTo>
                    <a:pt x="651484" y="306006"/>
                  </a:lnTo>
                  <a:lnTo>
                    <a:pt x="710996" y="270548"/>
                  </a:lnTo>
                  <a:lnTo>
                    <a:pt x="730973" y="222808"/>
                  </a:lnTo>
                  <a:lnTo>
                    <a:pt x="728357" y="205549"/>
                  </a:lnTo>
                  <a:lnTo>
                    <a:pt x="718997" y="191122"/>
                  </a:lnTo>
                  <a:lnTo>
                    <a:pt x="702868" y="179412"/>
                  </a:lnTo>
                  <a:lnTo>
                    <a:pt x="666826" y="159626"/>
                  </a:lnTo>
                  <a:lnTo>
                    <a:pt x="654837" y="151549"/>
                  </a:lnTo>
                  <a:lnTo>
                    <a:pt x="647877" y="143027"/>
                  </a:lnTo>
                  <a:lnTo>
                    <a:pt x="645655" y="133502"/>
                  </a:lnTo>
                  <a:lnTo>
                    <a:pt x="647865" y="122428"/>
                  </a:lnTo>
                  <a:lnTo>
                    <a:pt x="655078" y="109537"/>
                  </a:lnTo>
                  <a:lnTo>
                    <a:pt x="665835" y="99580"/>
                  </a:lnTo>
                  <a:lnTo>
                    <a:pt x="679272" y="93179"/>
                  </a:lnTo>
                  <a:lnTo>
                    <a:pt x="694486" y="90906"/>
                  </a:lnTo>
                  <a:lnTo>
                    <a:pt x="704291" y="91503"/>
                  </a:lnTo>
                  <a:lnTo>
                    <a:pt x="712698" y="92964"/>
                  </a:lnTo>
                  <a:lnTo>
                    <a:pt x="719442" y="94767"/>
                  </a:lnTo>
                  <a:lnTo>
                    <a:pt x="729119" y="98005"/>
                  </a:lnTo>
                  <a:lnTo>
                    <a:pt x="721372" y="119341"/>
                  </a:lnTo>
                  <a:lnTo>
                    <a:pt x="760501" y="119341"/>
                  </a:lnTo>
                  <a:lnTo>
                    <a:pt x="776427" y="75298"/>
                  </a:lnTo>
                  <a:close/>
                </a:path>
                <a:path w="1202054" h="412750">
                  <a:moveTo>
                    <a:pt x="785710" y="350888"/>
                  </a:moveTo>
                  <a:lnTo>
                    <a:pt x="777392" y="350888"/>
                  </a:lnTo>
                  <a:lnTo>
                    <a:pt x="755408" y="388734"/>
                  </a:lnTo>
                  <a:lnTo>
                    <a:pt x="750316" y="398526"/>
                  </a:lnTo>
                  <a:lnTo>
                    <a:pt x="752195" y="388734"/>
                  </a:lnTo>
                  <a:lnTo>
                    <a:pt x="756881" y="350888"/>
                  </a:lnTo>
                  <a:lnTo>
                    <a:pt x="748576" y="350888"/>
                  </a:lnTo>
                  <a:lnTo>
                    <a:pt x="742061" y="411556"/>
                  </a:lnTo>
                  <a:lnTo>
                    <a:pt x="749084" y="411556"/>
                  </a:lnTo>
                  <a:lnTo>
                    <a:pt x="785710" y="350888"/>
                  </a:lnTo>
                  <a:close/>
                </a:path>
                <a:path w="1202054" h="412750">
                  <a:moveTo>
                    <a:pt x="825220" y="350901"/>
                  </a:moveTo>
                  <a:lnTo>
                    <a:pt x="818197" y="350901"/>
                  </a:lnTo>
                  <a:lnTo>
                    <a:pt x="817410" y="352183"/>
                  </a:lnTo>
                  <a:lnTo>
                    <a:pt x="817410" y="362889"/>
                  </a:lnTo>
                  <a:lnTo>
                    <a:pt x="816521" y="366433"/>
                  </a:lnTo>
                  <a:lnTo>
                    <a:pt x="815936" y="369785"/>
                  </a:lnTo>
                  <a:lnTo>
                    <a:pt x="815682" y="372681"/>
                  </a:lnTo>
                  <a:lnTo>
                    <a:pt x="813549" y="391058"/>
                  </a:lnTo>
                  <a:lnTo>
                    <a:pt x="801103" y="391058"/>
                  </a:lnTo>
                  <a:lnTo>
                    <a:pt x="812063" y="372618"/>
                  </a:lnTo>
                  <a:lnTo>
                    <a:pt x="813866" y="369722"/>
                  </a:lnTo>
                  <a:lnTo>
                    <a:pt x="815682" y="366369"/>
                  </a:lnTo>
                  <a:lnTo>
                    <a:pt x="817410" y="362889"/>
                  </a:lnTo>
                  <a:lnTo>
                    <a:pt x="817410" y="352183"/>
                  </a:lnTo>
                  <a:lnTo>
                    <a:pt x="780745" y="411568"/>
                  </a:lnTo>
                  <a:lnTo>
                    <a:pt x="789063" y="411568"/>
                  </a:lnTo>
                  <a:lnTo>
                    <a:pt x="796937" y="398284"/>
                  </a:lnTo>
                  <a:lnTo>
                    <a:pt x="812711" y="398284"/>
                  </a:lnTo>
                  <a:lnTo>
                    <a:pt x="811161" y="411568"/>
                  </a:lnTo>
                  <a:lnTo>
                    <a:pt x="819543" y="411568"/>
                  </a:lnTo>
                  <a:lnTo>
                    <a:pt x="820788" y="398284"/>
                  </a:lnTo>
                  <a:lnTo>
                    <a:pt x="821461" y="391058"/>
                  </a:lnTo>
                  <a:lnTo>
                    <a:pt x="824103" y="362889"/>
                  </a:lnTo>
                  <a:lnTo>
                    <a:pt x="825220" y="350901"/>
                  </a:lnTo>
                  <a:close/>
                </a:path>
                <a:path w="1202054" h="412750">
                  <a:moveTo>
                    <a:pt x="888339" y="350901"/>
                  </a:moveTo>
                  <a:lnTo>
                    <a:pt x="853846" y="350901"/>
                  </a:lnTo>
                  <a:lnTo>
                    <a:pt x="851268" y="358114"/>
                  </a:lnTo>
                  <a:lnTo>
                    <a:pt x="864489" y="358114"/>
                  </a:lnTo>
                  <a:lnTo>
                    <a:pt x="845464" y="411556"/>
                  </a:lnTo>
                  <a:lnTo>
                    <a:pt x="853655" y="411556"/>
                  </a:lnTo>
                  <a:lnTo>
                    <a:pt x="872680" y="358114"/>
                  </a:lnTo>
                  <a:lnTo>
                    <a:pt x="885761" y="358114"/>
                  </a:lnTo>
                  <a:lnTo>
                    <a:pt x="888339" y="350901"/>
                  </a:lnTo>
                  <a:close/>
                </a:path>
                <a:path w="1202054" h="412750">
                  <a:moveTo>
                    <a:pt x="921664" y="350888"/>
                  </a:moveTo>
                  <a:lnTo>
                    <a:pt x="913345" y="350888"/>
                  </a:lnTo>
                  <a:lnTo>
                    <a:pt x="891743" y="411619"/>
                  </a:lnTo>
                  <a:lnTo>
                    <a:pt x="900074" y="411619"/>
                  </a:lnTo>
                  <a:lnTo>
                    <a:pt x="921664" y="350888"/>
                  </a:lnTo>
                  <a:close/>
                </a:path>
                <a:path w="1202054" h="412750">
                  <a:moveTo>
                    <a:pt x="979614" y="355866"/>
                  </a:moveTo>
                  <a:lnTo>
                    <a:pt x="975169" y="350113"/>
                  </a:lnTo>
                  <a:lnTo>
                    <a:pt x="970013" y="350113"/>
                  </a:lnTo>
                  <a:lnTo>
                    <a:pt x="970013" y="359981"/>
                  </a:lnTo>
                  <a:lnTo>
                    <a:pt x="954862" y="402590"/>
                  </a:lnTo>
                  <a:lnTo>
                    <a:pt x="951179" y="405231"/>
                  </a:lnTo>
                  <a:lnTo>
                    <a:pt x="940930" y="405231"/>
                  </a:lnTo>
                  <a:lnTo>
                    <a:pt x="939444" y="402780"/>
                  </a:lnTo>
                  <a:lnTo>
                    <a:pt x="954735" y="359791"/>
                  </a:lnTo>
                  <a:lnTo>
                    <a:pt x="958011" y="357352"/>
                  </a:lnTo>
                  <a:lnTo>
                    <a:pt x="968273" y="357352"/>
                  </a:lnTo>
                  <a:lnTo>
                    <a:pt x="970013" y="359981"/>
                  </a:lnTo>
                  <a:lnTo>
                    <a:pt x="970013" y="350113"/>
                  </a:lnTo>
                  <a:lnTo>
                    <a:pt x="965504" y="350113"/>
                  </a:lnTo>
                  <a:lnTo>
                    <a:pt x="958697" y="351142"/>
                  </a:lnTo>
                  <a:lnTo>
                    <a:pt x="932942" y="397764"/>
                  </a:lnTo>
                  <a:lnTo>
                    <a:pt x="929792" y="406704"/>
                  </a:lnTo>
                  <a:lnTo>
                    <a:pt x="933907" y="412394"/>
                  </a:lnTo>
                  <a:lnTo>
                    <a:pt x="943381" y="412394"/>
                  </a:lnTo>
                  <a:lnTo>
                    <a:pt x="950366" y="411340"/>
                  </a:lnTo>
                  <a:lnTo>
                    <a:pt x="956525" y="408368"/>
                  </a:lnTo>
                  <a:lnTo>
                    <a:pt x="959853" y="405231"/>
                  </a:lnTo>
                  <a:lnTo>
                    <a:pt x="961440" y="403745"/>
                  </a:lnTo>
                  <a:lnTo>
                    <a:pt x="964742" y="397700"/>
                  </a:lnTo>
                  <a:lnTo>
                    <a:pt x="979081" y="357352"/>
                  </a:lnTo>
                  <a:lnTo>
                    <a:pt x="979614" y="355866"/>
                  </a:lnTo>
                  <a:close/>
                </a:path>
                <a:path w="1202054" h="412750">
                  <a:moveTo>
                    <a:pt x="1042530" y="350888"/>
                  </a:moveTo>
                  <a:lnTo>
                    <a:pt x="1034618" y="350888"/>
                  </a:lnTo>
                  <a:lnTo>
                    <a:pt x="1022299" y="385572"/>
                  </a:lnTo>
                  <a:lnTo>
                    <a:pt x="1018971" y="396748"/>
                  </a:lnTo>
                  <a:lnTo>
                    <a:pt x="1020102" y="389115"/>
                  </a:lnTo>
                  <a:lnTo>
                    <a:pt x="1019911" y="385064"/>
                  </a:lnTo>
                  <a:lnTo>
                    <a:pt x="1019022" y="363601"/>
                  </a:lnTo>
                  <a:lnTo>
                    <a:pt x="1018501" y="350888"/>
                  </a:lnTo>
                  <a:lnTo>
                    <a:pt x="1009459" y="350888"/>
                  </a:lnTo>
                  <a:lnTo>
                    <a:pt x="987933" y="411556"/>
                  </a:lnTo>
                  <a:lnTo>
                    <a:pt x="995807" y="411556"/>
                  </a:lnTo>
                  <a:lnTo>
                    <a:pt x="1008684" y="375259"/>
                  </a:lnTo>
                  <a:lnTo>
                    <a:pt x="1012037" y="363601"/>
                  </a:lnTo>
                  <a:lnTo>
                    <a:pt x="1012037" y="363791"/>
                  </a:lnTo>
                  <a:lnTo>
                    <a:pt x="1010627" y="372351"/>
                  </a:lnTo>
                  <a:lnTo>
                    <a:pt x="1010945" y="376872"/>
                  </a:lnTo>
                  <a:lnTo>
                    <a:pt x="1013015" y="411556"/>
                  </a:lnTo>
                  <a:lnTo>
                    <a:pt x="1021003" y="411556"/>
                  </a:lnTo>
                  <a:lnTo>
                    <a:pt x="1026147" y="397052"/>
                  </a:lnTo>
                  <a:lnTo>
                    <a:pt x="1042530" y="350888"/>
                  </a:lnTo>
                  <a:close/>
                </a:path>
                <a:path w="1202054" h="412750">
                  <a:moveTo>
                    <a:pt x="1201635" y="100698"/>
                  </a:moveTo>
                  <a:lnTo>
                    <a:pt x="1104112" y="63576"/>
                  </a:lnTo>
                  <a:lnTo>
                    <a:pt x="1064133" y="58420"/>
                  </a:lnTo>
                  <a:lnTo>
                    <a:pt x="1047292" y="59639"/>
                  </a:lnTo>
                  <a:lnTo>
                    <a:pt x="1030757" y="63271"/>
                  </a:lnTo>
                  <a:lnTo>
                    <a:pt x="1014577" y="69329"/>
                  </a:lnTo>
                  <a:lnTo>
                    <a:pt x="998829" y="77762"/>
                  </a:lnTo>
                  <a:lnTo>
                    <a:pt x="995997" y="79502"/>
                  </a:lnTo>
                  <a:lnTo>
                    <a:pt x="994067" y="76796"/>
                  </a:lnTo>
                  <a:lnTo>
                    <a:pt x="985532" y="68795"/>
                  </a:lnTo>
                  <a:lnTo>
                    <a:pt x="973023" y="63068"/>
                  </a:lnTo>
                  <a:lnTo>
                    <a:pt x="956576" y="59626"/>
                  </a:lnTo>
                  <a:lnTo>
                    <a:pt x="929068" y="58343"/>
                  </a:lnTo>
                  <a:lnTo>
                    <a:pt x="907745" y="59258"/>
                  </a:lnTo>
                  <a:lnTo>
                    <a:pt x="885190" y="62014"/>
                  </a:lnTo>
                  <a:lnTo>
                    <a:pt x="861479" y="66586"/>
                  </a:lnTo>
                  <a:lnTo>
                    <a:pt x="836701" y="72986"/>
                  </a:lnTo>
                  <a:lnTo>
                    <a:pt x="752627" y="305777"/>
                  </a:lnTo>
                  <a:lnTo>
                    <a:pt x="798791" y="305777"/>
                  </a:lnTo>
                  <a:lnTo>
                    <a:pt x="874928" y="94957"/>
                  </a:lnTo>
                  <a:lnTo>
                    <a:pt x="882802" y="92583"/>
                  </a:lnTo>
                  <a:lnTo>
                    <a:pt x="892187" y="90830"/>
                  </a:lnTo>
                  <a:lnTo>
                    <a:pt x="903554" y="89496"/>
                  </a:lnTo>
                  <a:lnTo>
                    <a:pt x="915797" y="88963"/>
                  </a:lnTo>
                  <a:lnTo>
                    <a:pt x="926680" y="89623"/>
                  </a:lnTo>
                  <a:lnTo>
                    <a:pt x="950302" y="110629"/>
                  </a:lnTo>
                  <a:lnTo>
                    <a:pt x="949642" y="117576"/>
                  </a:lnTo>
                  <a:lnTo>
                    <a:pt x="947381" y="125514"/>
                  </a:lnTo>
                  <a:lnTo>
                    <a:pt x="882269" y="305828"/>
                  </a:lnTo>
                  <a:lnTo>
                    <a:pt x="928433" y="305828"/>
                  </a:lnTo>
                  <a:lnTo>
                    <a:pt x="996708" y="116814"/>
                  </a:lnTo>
                  <a:lnTo>
                    <a:pt x="1032408" y="90792"/>
                  </a:lnTo>
                  <a:lnTo>
                    <a:pt x="1048918" y="88963"/>
                  </a:lnTo>
                  <a:lnTo>
                    <a:pt x="1058672" y="89585"/>
                  </a:lnTo>
                  <a:lnTo>
                    <a:pt x="1080604" y="110236"/>
                  </a:lnTo>
                  <a:lnTo>
                    <a:pt x="1079969" y="117170"/>
                  </a:lnTo>
                  <a:lnTo>
                    <a:pt x="1077798" y="125006"/>
                  </a:lnTo>
                  <a:lnTo>
                    <a:pt x="1045375" y="216001"/>
                  </a:lnTo>
                  <a:lnTo>
                    <a:pt x="1012558" y="305828"/>
                  </a:lnTo>
                  <a:lnTo>
                    <a:pt x="1058659" y="305828"/>
                  </a:lnTo>
                  <a:lnTo>
                    <a:pt x="1132205" y="100825"/>
                  </a:lnTo>
                  <a:lnTo>
                    <a:pt x="1201635" y="100698"/>
                  </a:lnTo>
                  <a:close/>
                </a:path>
              </a:pathLst>
            </a:custGeom>
            <a:solidFill>
              <a:srgbClr val="000000"/>
            </a:solidFill>
          </p:spPr>
          <p:txBody>
            <a:bodyPr wrap="square" lIns="0" tIns="0" rIns="0" bIns="0" rtlCol="0"/>
            <a:lstStyle/>
            <a:p>
              <a:pPr algn="l" rtl="0"/>
              <a:endParaRPr/>
            </a:p>
          </p:txBody>
        </p:sp>
        <p:sp>
          <p:nvSpPr>
            <p:cNvPr id="86" name="object 23">
              <a:extLst>
                <a:ext uri="{FF2B5EF4-FFF2-40B4-BE49-F238E27FC236}">
                  <a16:creationId xmlns:a16="http://schemas.microsoft.com/office/drawing/2014/main" id="{B2791C7A-8E69-ABB6-D96B-F49C591541A8}"/>
                </a:ext>
              </a:extLst>
            </p:cNvPr>
            <p:cNvSpPr/>
            <p:nvPr/>
          </p:nvSpPr>
          <p:spPr>
            <a:xfrm>
              <a:off x="5773237" y="4015967"/>
              <a:ext cx="165100" cy="140335"/>
            </a:xfrm>
            <a:custGeom>
              <a:avLst/>
              <a:gdLst/>
              <a:ahLst/>
              <a:cxnLst/>
              <a:rect l="l" t="t" r="r" b="b"/>
              <a:pathLst>
                <a:path w="165100" h="140335">
                  <a:moveTo>
                    <a:pt x="165097" y="0"/>
                  </a:moveTo>
                  <a:lnTo>
                    <a:pt x="60204" y="0"/>
                  </a:lnTo>
                  <a:lnTo>
                    <a:pt x="0" y="139762"/>
                  </a:lnTo>
                  <a:lnTo>
                    <a:pt x="106174" y="139762"/>
                  </a:lnTo>
                  <a:lnTo>
                    <a:pt x="165097" y="0"/>
                  </a:lnTo>
                  <a:close/>
                </a:path>
              </a:pathLst>
            </a:custGeom>
            <a:solidFill>
              <a:srgbClr val="F7B11C"/>
            </a:solidFill>
          </p:spPr>
          <p:txBody>
            <a:bodyPr wrap="square" lIns="0" tIns="0" rIns="0" bIns="0" rtlCol="0"/>
            <a:lstStyle/>
            <a:p>
              <a:endParaRPr/>
            </a:p>
          </p:txBody>
        </p:sp>
      </p:grpSp>
      <p:sp>
        <p:nvSpPr>
          <p:cNvPr id="39" name="object 24">
            <a:extLst>
              <a:ext uri="{FF2B5EF4-FFF2-40B4-BE49-F238E27FC236}">
                <a16:creationId xmlns:a16="http://schemas.microsoft.com/office/drawing/2014/main" id="{A83A05E4-6C14-A7A9-29BD-AC47CA50914C}"/>
              </a:ext>
            </a:extLst>
          </p:cNvPr>
          <p:cNvSpPr/>
          <p:nvPr/>
        </p:nvSpPr>
        <p:spPr>
          <a:xfrm>
            <a:off x="6098193" y="3877995"/>
            <a:ext cx="1699941" cy="1005389"/>
          </a:xfrm>
          <a:custGeom>
            <a:avLst/>
            <a:gdLst/>
            <a:ahLst/>
            <a:cxnLst/>
            <a:rect l="l" t="t" r="r" b="b"/>
            <a:pathLst>
              <a:path w="2458720" h="1454150">
                <a:moveTo>
                  <a:pt x="2457806" y="443"/>
                </a:moveTo>
                <a:lnTo>
                  <a:pt x="-124" y="443"/>
                </a:lnTo>
                <a:lnTo>
                  <a:pt x="-124" y="1454430"/>
                </a:lnTo>
                <a:lnTo>
                  <a:pt x="2457806" y="1454430"/>
                </a:lnTo>
                <a:lnTo>
                  <a:pt x="2457806" y="443"/>
                </a:lnTo>
                <a:close/>
              </a:path>
            </a:pathLst>
          </a:custGeom>
          <a:solidFill>
            <a:srgbClr val="FFFFFF"/>
          </a:solidFill>
        </p:spPr>
        <p:txBody>
          <a:bodyPr wrap="square" lIns="0" tIns="0" rIns="0" bIns="0" rtlCol="0"/>
          <a:lstStyle/>
          <a:p>
            <a:endParaRPr/>
          </a:p>
        </p:txBody>
      </p:sp>
      <p:sp>
        <p:nvSpPr>
          <p:cNvPr id="40" name="object 25">
            <a:extLst>
              <a:ext uri="{FF2B5EF4-FFF2-40B4-BE49-F238E27FC236}">
                <a16:creationId xmlns:a16="http://schemas.microsoft.com/office/drawing/2014/main" id="{1822B923-1B04-E742-EA27-DF97AE8071A8}"/>
              </a:ext>
            </a:extLst>
          </p:cNvPr>
          <p:cNvSpPr/>
          <p:nvPr/>
        </p:nvSpPr>
        <p:spPr>
          <a:xfrm>
            <a:off x="6098107" y="3878301"/>
            <a:ext cx="1699502" cy="1005389"/>
          </a:xfrm>
          <a:custGeom>
            <a:avLst/>
            <a:gdLst/>
            <a:ahLst/>
            <a:cxnLst/>
            <a:rect l="l" t="t" r="r" b="b"/>
            <a:pathLst>
              <a:path w="2458085" h="1454150">
                <a:moveTo>
                  <a:pt x="0" y="1453986"/>
                </a:moveTo>
                <a:lnTo>
                  <a:pt x="2457925" y="1453986"/>
                </a:lnTo>
                <a:lnTo>
                  <a:pt x="2457925" y="0"/>
                </a:lnTo>
                <a:lnTo>
                  <a:pt x="0" y="0"/>
                </a:lnTo>
              </a:path>
            </a:pathLst>
          </a:custGeom>
          <a:ln w="6438">
            <a:solidFill>
              <a:srgbClr val="E2E2E2"/>
            </a:solidFill>
          </a:ln>
        </p:spPr>
        <p:txBody>
          <a:bodyPr wrap="square" lIns="0" tIns="0" rIns="0" bIns="0" rtlCol="0"/>
          <a:lstStyle/>
          <a:p>
            <a:endParaRPr/>
          </a:p>
        </p:txBody>
      </p:sp>
      <p:sp>
        <p:nvSpPr>
          <p:cNvPr id="41" name="object 26">
            <a:extLst>
              <a:ext uri="{FF2B5EF4-FFF2-40B4-BE49-F238E27FC236}">
                <a16:creationId xmlns:a16="http://schemas.microsoft.com/office/drawing/2014/main" id="{AD67F6C7-1FBB-6E64-94CC-5CBCB6984996}"/>
              </a:ext>
            </a:extLst>
          </p:cNvPr>
          <p:cNvSpPr/>
          <p:nvPr/>
        </p:nvSpPr>
        <p:spPr>
          <a:xfrm>
            <a:off x="6098193" y="4883366"/>
            <a:ext cx="1699941" cy="39513"/>
          </a:xfrm>
          <a:custGeom>
            <a:avLst/>
            <a:gdLst/>
            <a:ahLst/>
            <a:cxnLst/>
            <a:rect l="l" t="t" r="r" b="b"/>
            <a:pathLst>
              <a:path w="2458720" h="57150">
                <a:moveTo>
                  <a:pt x="-124" y="57043"/>
                </a:moveTo>
                <a:lnTo>
                  <a:pt x="-124" y="305"/>
                </a:lnTo>
                <a:lnTo>
                  <a:pt x="2457806" y="305"/>
                </a:lnTo>
                <a:lnTo>
                  <a:pt x="2457806" y="57043"/>
                </a:lnTo>
                <a:lnTo>
                  <a:pt x="-124" y="57043"/>
                </a:lnTo>
                <a:close/>
              </a:path>
            </a:pathLst>
          </a:custGeom>
          <a:solidFill>
            <a:srgbClr val="0283DC"/>
          </a:solidFill>
        </p:spPr>
        <p:txBody>
          <a:bodyPr wrap="square" lIns="0" tIns="0" rIns="0" bIns="0" rtlCol="0"/>
          <a:lstStyle/>
          <a:p>
            <a:endParaRPr/>
          </a:p>
        </p:txBody>
      </p:sp>
      <p:pic>
        <p:nvPicPr>
          <p:cNvPr id="42" name="object 27">
            <a:extLst>
              <a:ext uri="{FF2B5EF4-FFF2-40B4-BE49-F238E27FC236}">
                <a16:creationId xmlns:a16="http://schemas.microsoft.com/office/drawing/2014/main" id="{BEDBFB85-8E56-F48C-5899-A5EB288F4096}"/>
              </a:ext>
            </a:extLst>
          </p:cNvPr>
          <p:cNvPicPr/>
          <p:nvPr/>
        </p:nvPicPr>
        <p:blipFill>
          <a:blip r:embed="rId6" cstate="print"/>
          <a:stretch>
            <a:fillRect/>
          </a:stretch>
        </p:blipFill>
        <p:spPr>
          <a:xfrm>
            <a:off x="6201886" y="4176283"/>
            <a:ext cx="1462544" cy="498093"/>
          </a:xfrm>
          <a:prstGeom prst="rect">
            <a:avLst/>
          </a:prstGeom>
        </p:spPr>
      </p:pic>
      <p:sp>
        <p:nvSpPr>
          <p:cNvPr id="43" name="object 28">
            <a:extLst>
              <a:ext uri="{FF2B5EF4-FFF2-40B4-BE49-F238E27FC236}">
                <a16:creationId xmlns:a16="http://schemas.microsoft.com/office/drawing/2014/main" id="{67B384A1-374D-1C0B-955C-FE486C570DBD}"/>
              </a:ext>
            </a:extLst>
          </p:cNvPr>
          <p:cNvSpPr/>
          <p:nvPr/>
        </p:nvSpPr>
        <p:spPr>
          <a:xfrm>
            <a:off x="7889087" y="3886214"/>
            <a:ext cx="1741649" cy="1005389"/>
          </a:xfrm>
          <a:custGeom>
            <a:avLst/>
            <a:gdLst/>
            <a:ahLst/>
            <a:cxnLst/>
            <a:rect l="l" t="t" r="r" b="b"/>
            <a:pathLst>
              <a:path w="2519045" h="1454150">
                <a:moveTo>
                  <a:pt x="2518372" y="442"/>
                </a:moveTo>
                <a:lnTo>
                  <a:pt x="-369" y="442"/>
                </a:lnTo>
                <a:lnTo>
                  <a:pt x="-369" y="1454428"/>
                </a:lnTo>
                <a:lnTo>
                  <a:pt x="2518372" y="1454428"/>
                </a:lnTo>
                <a:lnTo>
                  <a:pt x="2518372" y="442"/>
                </a:lnTo>
                <a:close/>
              </a:path>
            </a:pathLst>
          </a:custGeom>
          <a:solidFill>
            <a:srgbClr val="FFFFFF"/>
          </a:solidFill>
        </p:spPr>
        <p:txBody>
          <a:bodyPr wrap="square" lIns="0" tIns="0" rIns="0" bIns="0" rtlCol="0"/>
          <a:lstStyle/>
          <a:p>
            <a:endParaRPr/>
          </a:p>
        </p:txBody>
      </p:sp>
      <p:sp>
        <p:nvSpPr>
          <p:cNvPr id="44" name="object 29">
            <a:extLst>
              <a:ext uri="{FF2B5EF4-FFF2-40B4-BE49-F238E27FC236}">
                <a16:creationId xmlns:a16="http://schemas.microsoft.com/office/drawing/2014/main" id="{2C78A4F0-D9EA-00E1-8CFD-8D0591F29B03}"/>
              </a:ext>
            </a:extLst>
          </p:cNvPr>
          <p:cNvSpPr/>
          <p:nvPr/>
        </p:nvSpPr>
        <p:spPr>
          <a:xfrm>
            <a:off x="7888831" y="3886519"/>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45" name="object 30">
            <a:extLst>
              <a:ext uri="{FF2B5EF4-FFF2-40B4-BE49-F238E27FC236}">
                <a16:creationId xmlns:a16="http://schemas.microsoft.com/office/drawing/2014/main" id="{122CF2C2-3E51-35FC-E9DF-1B58B5118820}"/>
              </a:ext>
            </a:extLst>
          </p:cNvPr>
          <p:cNvSpPr/>
          <p:nvPr/>
        </p:nvSpPr>
        <p:spPr>
          <a:xfrm>
            <a:off x="7889078" y="4891585"/>
            <a:ext cx="1741649" cy="39513"/>
          </a:xfrm>
          <a:custGeom>
            <a:avLst/>
            <a:gdLst/>
            <a:ahLst/>
            <a:cxnLst/>
            <a:rect l="l" t="t" r="r" b="b"/>
            <a:pathLst>
              <a:path w="2519045" h="57150">
                <a:moveTo>
                  <a:pt x="2518372" y="304"/>
                </a:moveTo>
                <a:lnTo>
                  <a:pt x="-369" y="304"/>
                </a:lnTo>
                <a:lnTo>
                  <a:pt x="-369" y="57042"/>
                </a:lnTo>
                <a:lnTo>
                  <a:pt x="2518372" y="57042"/>
                </a:lnTo>
                <a:lnTo>
                  <a:pt x="2518372" y="304"/>
                </a:lnTo>
                <a:close/>
              </a:path>
            </a:pathLst>
          </a:custGeom>
          <a:solidFill>
            <a:srgbClr val="0283DC"/>
          </a:solidFill>
        </p:spPr>
        <p:txBody>
          <a:bodyPr wrap="square" lIns="0" tIns="0" rIns="0" bIns="0" rtlCol="0"/>
          <a:lstStyle/>
          <a:p>
            <a:endParaRPr/>
          </a:p>
        </p:txBody>
      </p:sp>
      <p:pic>
        <p:nvPicPr>
          <p:cNvPr id="46" name="object 31">
            <a:extLst>
              <a:ext uri="{FF2B5EF4-FFF2-40B4-BE49-F238E27FC236}">
                <a16:creationId xmlns:a16="http://schemas.microsoft.com/office/drawing/2014/main" id="{91B870AE-CD9A-682D-DA7B-CC37FC07CEC5}"/>
              </a:ext>
            </a:extLst>
          </p:cNvPr>
          <p:cNvPicPr/>
          <p:nvPr/>
        </p:nvPicPr>
        <p:blipFill>
          <a:blip r:embed="rId7" cstate="print"/>
          <a:stretch>
            <a:fillRect/>
          </a:stretch>
        </p:blipFill>
        <p:spPr>
          <a:xfrm>
            <a:off x="8345660" y="3991281"/>
            <a:ext cx="808717" cy="808717"/>
          </a:xfrm>
          <a:prstGeom prst="rect">
            <a:avLst/>
          </a:prstGeom>
        </p:spPr>
      </p:pic>
      <p:sp>
        <p:nvSpPr>
          <p:cNvPr id="47" name="object 32">
            <a:extLst>
              <a:ext uri="{FF2B5EF4-FFF2-40B4-BE49-F238E27FC236}">
                <a16:creationId xmlns:a16="http://schemas.microsoft.com/office/drawing/2014/main" id="{37655FE9-1FC9-0B8D-FE25-AAAF05EDD6E6}"/>
              </a:ext>
            </a:extLst>
          </p:cNvPr>
          <p:cNvSpPr/>
          <p:nvPr/>
        </p:nvSpPr>
        <p:spPr>
          <a:xfrm>
            <a:off x="7889087" y="2770267"/>
            <a:ext cx="1741649" cy="1005389"/>
          </a:xfrm>
          <a:custGeom>
            <a:avLst/>
            <a:gdLst/>
            <a:ahLst/>
            <a:cxnLst/>
            <a:rect l="l" t="t" r="r" b="b"/>
            <a:pathLst>
              <a:path w="2519045" h="1454150">
                <a:moveTo>
                  <a:pt x="2518372" y="595"/>
                </a:moveTo>
                <a:lnTo>
                  <a:pt x="-369" y="595"/>
                </a:lnTo>
                <a:lnTo>
                  <a:pt x="-369" y="1454581"/>
                </a:lnTo>
                <a:lnTo>
                  <a:pt x="2518372" y="1454581"/>
                </a:lnTo>
                <a:lnTo>
                  <a:pt x="2518372" y="595"/>
                </a:lnTo>
                <a:close/>
              </a:path>
            </a:pathLst>
          </a:custGeom>
          <a:solidFill>
            <a:srgbClr val="FFFFFF"/>
          </a:solidFill>
        </p:spPr>
        <p:txBody>
          <a:bodyPr wrap="square" lIns="0" tIns="0" rIns="0" bIns="0" rtlCol="0"/>
          <a:lstStyle/>
          <a:p>
            <a:endParaRPr/>
          </a:p>
        </p:txBody>
      </p:sp>
      <p:sp>
        <p:nvSpPr>
          <p:cNvPr id="48" name="object 33">
            <a:extLst>
              <a:ext uri="{FF2B5EF4-FFF2-40B4-BE49-F238E27FC236}">
                <a16:creationId xmlns:a16="http://schemas.microsoft.com/office/drawing/2014/main" id="{9AE90153-1BF1-964D-5E1A-0BD5B1F8FE60}"/>
              </a:ext>
            </a:extLst>
          </p:cNvPr>
          <p:cNvSpPr/>
          <p:nvPr/>
        </p:nvSpPr>
        <p:spPr>
          <a:xfrm>
            <a:off x="7888831" y="2770681"/>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49" name="object 34">
            <a:extLst>
              <a:ext uri="{FF2B5EF4-FFF2-40B4-BE49-F238E27FC236}">
                <a16:creationId xmlns:a16="http://schemas.microsoft.com/office/drawing/2014/main" id="{94168169-5602-91C0-DCFF-1560B077ED42}"/>
              </a:ext>
            </a:extLst>
          </p:cNvPr>
          <p:cNvSpPr/>
          <p:nvPr/>
        </p:nvSpPr>
        <p:spPr>
          <a:xfrm>
            <a:off x="7889078" y="3775639"/>
            <a:ext cx="1741649" cy="39513"/>
          </a:xfrm>
          <a:custGeom>
            <a:avLst/>
            <a:gdLst/>
            <a:ahLst/>
            <a:cxnLst/>
            <a:rect l="l" t="t" r="r" b="b"/>
            <a:pathLst>
              <a:path w="2519045" h="57150">
                <a:moveTo>
                  <a:pt x="2518372" y="457"/>
                </a:moveTo>
                <a:lnTo>
                  <a:pt x="-369" y="457"/>
                </a:lnTo>
                <a:lnTo>
                  <a:pt x="-369" y="57195"/>
                </a:lnTo>
                <a:lnTo>
                  <a:pt x="2518372" y="57195"/>
                </a:lnTo>
                <a:lnTo>
                  <a:pt x="2518372" y="457"/>
                </a:lnTo>
                <a:close/>
              </a:path>
            </a:pathLst>
          </a:custGeom>
          <a:solidFill>
            <a:srgbClr val="0283DC"/>
          </a:solidFill>
        </p:spPr>
        <p:txBody>
          <a:bodyPr wrap="square" lIns="0" tIns="0" rIns="0" bIns="0" rtlCol="0"/>
          <a:lstStyle/>
          <a:p>
            <a:endParaRPr/>
          </a:p>
        </p:txBody>
      </p:sp>
      <p:pic>
        <p:nvPicPr>
          <p:cNvPr id="50" name="object 35">
            <a:extLst>
              <a:ext uri="{FF2B5EF4-FFF2-40B4-BE49-F238E27FC236}">
                <a16:creationId xmlns:a16="http://schemas.microsoft.com/office/drawing/2014/main" id="{3C827CAC-FFD9-0BF0-E748-40A891FE508B}"/>
              </a:ext>
            </a:extLst>
          </p:cNvPr>
          <p:cNvPicPr/>
          <p:nvPr/>
        </p:nvPicPr>
        <p:blipFill>
          <a:blip r:embed="rId8" cstate="print"/>
          <a:stretch>
            <a:fillRect/>
          </a:stretch>
        </p:blipFill>
        <p:spPr>
          <a:xfrm>
            <a:off x="8041265" y="3032996"/>
            <a:ext cx="1425110" cy="445091"/>
          </a:xfrm>
          <a:prstGeom prst="rect">
            <a:avLst/>
          </a:prstGeom>
        </p:spPr>
      </p:pic>
      <p:pic>
        <p:nvPicPr>
          <p:cNvPr id="51" name="object 36">
            <a:extLst>
              <a:ext uri="{FF2B5EF4-FFF2-40B4-BE49-F238E27FC236}">
                <a16:creationId xmlns:a16="http://schemas.microsoft.com/office/drawing/2014/main" id="{8D635061-E419-1B0D-FBF3-6533692B39D6}"/>
              </a:ext>
            </a:extLst>
          </p:cNvPr>
          <p:cNvPicPr/>
          <p:nvPr/>
        </p:nvPicPr>
        <p:blipFill>
          <a:blip r:embed="rId9" cstate="print"/>
          <a:stretch>
            <a:fillRect/>
          </a:stretch>
        </p:blipFill>
        <p:spPr>
          <a:xfrm>
            <a:off x="6195503" y="3067117"/>
            <a:ext cx="1483172" cy="378297"/>
          </a:xfrm>
          <a:prstGeom prst="rect">
            <a:avLst/>
          </a:prstGeom>
        </p:spPr>
      </p:pic>
      <p:sp>
        <p:nvSpPr>
          <p:cNvPr id="52" name="object 37">
            <a:extLst>
              <a:ext uri="{FF2B5EF4-FFF2-40B4-BE49-F238E27FC236}">
                <a16:creationId xmlns:a16="http://schemas.microsoft.com/office/drawing/2014/main" id="{F6F35DBF-352A-A5F8-FF32-A5DC7BAF49DA}"/>
              </a:ext>
            </a:extLst>
          </p:cNvPr>
          <p:cNvSpPr/>
          <p:nvPr/>
        </p:nvSpPr>
        <p:spPr>
          <a:xfrm>
            <a:off x="9702088" y="538384"/>
            <a:ext cx="1741649" cy="1005389"/>
          </a:xfrm>
          <a:custGeom>
            <a:avLst/>
            <a:gdLst/>
            <a:ahLst/>
            <a:cxnLst/>
            <a:rect l="l" t="t" r="r" b="b"/>
            <a:pathLst>
              <a:path w="2519045" h="1454150">
                <a:moveTo>
                  <a:pt x="2518124" y="901"/>
                </a:moveTo>
                <a:lnTo>
                  <a:pt x="-618" y="901"/>
                </a:lnTo>
                <a:lnTo>
                  <a:pt x="-618" y="1454887"/>
                </a:lnTo>
                <a:lnTo>
                  <a:pt x="2518124" y="1454887"/>
                </a:lnTo>
                <a:lnTo>
                  <a:pt x="2518124" y="901"/>
                </a:lnTo>
                <a:close/>
              </a:path>
            </a:pathLst>
          </a:custGeom>
          <a:solidFill>
            <a:srgbClr val="FFFFFF"/>
          </a:solidFill>
        </p:spPr>
        <p:txBody>
          <a:bodyPr wrap="square" lIns="0" tIns="0" rIns="0" bIns="0" rtlCol="0"/>
          <a:lstStyle/>
          <a:p>
            <a:pPr algn="l" rtl="0"/>
            <a:endParaRPr/>
          </a:p>
        </p:txBody>
      </p:sp>
      <p:sp>
        <p:nvSpPr>
          <p:cNvPr id="53" name="object 38">
            <a:extLst>
              <a:ext uri="{FF2B5EF4-FFF2-40B4-BE49-F238E27FC236}">
                <a16:creationId xmlns:a16="http://schemas.microsoft.com/office/drawing/2014/main" id="{F8B14AB4-A247-0E67-C284-BCED2EAAB222}"/>
              </a:ext>
            </a:extLst>
          </p:cNvPr>
          <p:cNvSpPr/>
          <p:nvPr/>
        </p:nvSpPr>
        <p:spPr>
          <a:xfrm>
            <a:off x="9701660" y="539003"/>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54" name="object 39">
            <a:extLst>
              <a:ext uri="{FF2B5EF4-FFF2-40B4-BE49-F238E27FC236}">
                <a16:creationId xmlns:a16="http://schemas.microsoft.com/office/drawing/2014/main" id="{ABC4B86C-DA9E-2BA0-A4EE-56B11DFD5B05}"/>
              </a:ext>
            </a:extLst>
          </p:cNvPr>
          <p:cNvSpPr/>
          <p:nvPr/>
        </p:nvSpPr>
        <p:spPr>
          <a:xfrm>
            <a:off x="9702079" y="1543755"/>
            <a:ext cx="1741649" cy="39513"/>
          </a:xfrm>
          <a:custGeom>
            <a:avLst/>
            <a:gdLst/>
            <a:ahLst/>
            <a:cxnLst/>
            <a:rect l="l" t="t" r="r" b="b"/>
            <a:pathLst>
              <a:path w="2519045" h="57150">
                <a:moveTo>
                  <a:pt x="2518124" y="763"/>
                </a:moveTo>
                <a:lnTo>
                  <a:pt x="-618" y="763"/>
                </a:lnTo>
                <a:lnTo>
                  <a:pt x="-618" y="57501"/>
                </a:lnTo>
                <a:lnTo>
                  <a:pt x="2518124" y="57501"/>
                </a:lnTo>
                <a:lnTo>
                  <a:pt x="2518124" y="763"/>
                </a:lnTo>
                <a:close/>
              </a:path>
            </a:pathLst>
          </a:custGeom>
          <a:solidFill>
            <a:srgbClr val="0283DC"/>
          </a:solidFill>
        </p:spPr>
        <p:txBody>
          <a:bodyPr wrap="square" lIns="0" tIns="0" rIns="0" bIns="0" rtlCol="0"/>
          <a:lstStyle/>
          <a:p>
            <a:endParaRPr/>
          </a:p>
        </p:txBody>
      </p:sp>
      <p:sp>
        <p:nvSpPr>
          <p:cNvPr id="55" name="object 40">
            <a:extLst>
              <a:ext uri="{FF2B5EF4-FFF2-40B4-BE49-F238E27FC236}">
                <a16:creationId xmlns:a16="http://schemas.microsoft.com/office/drawing/2014/main" id="{C999A3FA-149C-C137-E6A5-77EA8B0DD02E}"/>
              </a:ext>
            </a:extLst>
          </p:cNvPr>
          <p:cNvSpPr/>
          <p:nvPr/>
        </p:nvSpPr>
        <p:spPr>
          <a:xfrm>
            <a:off x="9702088" y="1654321"/>
            <a:ext cx="1741649" cy="1005389"/>
          </a:xfrm>
          <a:custGeom>
            <a:avLst/>
            <a:gdLst/>
            <a:ahLst/>
            <a:cxnLst/>
            <a:rect l="l" t="t" r="r" b="b"/>
            <a:pathLst>
              <a:path w="2519045" h="1454150">
                <a:moveTo>
                  <a:pt x="2518124" y="748"/>
                </a:moveTo>
                <a:lnTo>
                  <a:pt x="-618" y="748"/>
                </a:lnTo>
                <a:lnTo>
                  <a:pt x="-618" y="1454734"/>
                </a:lnTo>
                <a:lnTo>
                  <a:pt x="2518124" y="1454734"/>
                </a:lnTo>
                <a:lnTo>
                  <a:pt x="2518124" y="748"/>
                </a:lnTo>
                <a:close/>
              </a:path>
            </a:pathLst>
          </a:custGeom>
          <a:solidFill>
            <a:srgbClr val="FFFFFF"/>
          </a:solidFill>
        </p:spPr>
        <p:txBody>
          <a:bodyPr wrap="square" lIns="0" tIns="0" rIns="0" bIns="0" rtlCol="0"/>
          <a:lstStyle/>
          <a:p>
            <a:pPr algn="l" rtl="0"/>
            <a:endParaRPr/>
          </a:p>
        </p:txBody>
      </p:sp>
      <p:sp>
        <p:nvSpPr>
          <p:cNvPr id="56" name="object 41">
            <a:extLst>
              <a:ext uri="{FF2B5EF4-FFF2-40B4-BE49-F238E27FC236}">
                <a16:creationId xmlns:a16="http://schemas.microsoft.com/office/drawing/2014/main" id="{34D6E44F-19A9-0648-FEA1-95961C38055E}"/>
              </a:ext>
            </a:extLst>
          </p:cNvPr>
          <p:cNvSpPr/>
          <p:nvPr/>
        </p:nvSpPr>
        <p:spPr>
          <a:xfrm>
            <a:off x="9701660" y="1654842"/>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57" name="object 42">
            <a:extLst>
              <a:ext uri="{FF2B5EF4-FFF2-40B4-BE49-F238E27FC236}">
                <a16:creationId xmlns:a16="http://schemas.microsoft.com/office/drawing/2014/main" id="{1D197C46-2355-B64B-7383-A80C221607A5}"/>
              </a:ext>
            </a:extLst>
          </p:cNvPr>
          <p:cNvSpPr/>
          <p:nvPr/>
        </p:nvSpPr>
        <p:spPr>
          <a:xfrm>
            <a:off x="9702079" y="2659692"/>
            <a:ext cx="1741649" cy="39513"/>
          </a:xfrm>
          <a:custGeom>
            <a:avLst/>
            <a:gdLst/>
            <a:ahLst/>
            <a:cxnLst/>
            <a:rect l="l" t="t" r="r" b="b"/>
            <a:pathLst>
              <a:path w="2519045" h="57150">
                <a:moveTo>
                  <a:pt x="2518124" y="610"/>
                </a:moveTo>
                <a:lnTo>
                  <a:pt x="-618" y="610"/>
                </a:lnTo>
                <a:lnTo>
                  <a:pt x="-618" y="57348"/>
                </a:lnTo>
                <a:lnTo>
                  <a:pt x="2518124" y="57348"/>
                </a:lnTo>
                <a:lnTo>
                  <a:pt x="2518124" y="610"/>
                </a:lnTo>
                <a:close/>
              </a:path>
            </a:pathLst>
          </a:custGeom>
          <a:solidFill>
            <a:srgbClr val="0283DC"/>
          </a:solidFill>
        </p:spPr>
        <p:txBody>
          <a:bodyPr wrap="square" lIns="0" tIns="0" rIns="0" bIns="0" rtlCol="0"/>
          <a:lstStyle/>
          <a:p>
            <a:endParaRPr/>
          </a:p>
        </p:txBody>
      </p:sp>
      <p:sp>
        <p:nvSpPr>
          <p:cNvPr id="58" name="object 43">
            <a:extLst>
              <a:ext uri="{FF2B5EF4-FFF2-40B4-BE49-F238E27FC236}">
                <a16:creationId xmlns:a16="http://schemas.microsoft.com/office/drawing/2014/main" id="{749ED4F1-C78F-A14C-9FE4-21A6FC8E775B}"/>
              </a:ext>
            </a:extLst>
          </p:cNvPr>
          <p:cNvSpPr/>
          <p:nvPr/>
        </p:nvSpPr>
        <p:spPr>
          <a:xfrm>
            <a:off x="9702088" y="3886214"/>
            <a:ext cx="1741649" cy="1005389"/>
          </a:xfrm>
          <a:custGeom>
            <a:avLst/>
            <a:gdLst/>
            <a:ahLst/>
            <a:cxnLst/>
            <a:rect l="l" t="t" r="r" b="b"/>
            <a:pathLst>
              <a:path w="2519045" h="1454150">
                <a:moveTo>
                  <a:pt x="2518124" y="442"/>
                </a:moveTo>
                <a:lnTo>
                  <a:pt x="-618" y="442"/>
                </a:lnTo>
                <a:lnTo>
                  <a:pt x="-618" y="1454428"/>
                </a:lnTo>
                <a:lnTo>
                  <a:pt x="2518124" y="1454428"/>
                </a:lnTo>
                <a:lnTo>
                  <a:pt x="2518124" y="442"/>
                </a:lnTo>
                <a:close/>
              </a:path>
            </a:pathLst>
          </a:custGeom>
          <a:solidFill>
            <a:srgbClr val="FFFFFF"/>
          </a:solidFill>
        </p:spPr>
        <p:txBody>
          <a:bodyPr wrap="square" lIns="0" tIns="0" rIns="0" bIns="0" rtlCol="0"/>
          <a:lstStyle/>
          <a:p>
            <a:endParaRPr/>
          </a:p>
        </p:txBody>
      </p:sp>
      <p:sp>
        <p:nvSpPr>
          <p:cNvPr id="59" name="object 44">
            <a:extLst>
              <a:ext uri="{FF2B5EF4-FFF2-40B4-BE49-F238E27FC236}">
                <a16:creationId xmlns:a16="http://schemas.microsoft.com/office/drawing/2014/main" id="{C38D6644-C7E1-31E5-53AB-DBA452AB8A64}"/>
              </a:ext>
            </a:extLst>
          </p:cNvPr>
          <p:cNvSpPr/>
          <p:nvPr/>
        </p:nvSpPr>
        <p:spPr>
          <a:xfrm>
            <a:off x="9701660" y="3886519"/>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60" name="object 45">
            <a:extLst>
              <a:ext uri="{FF2B5EF4-FFF2-40B4-BE49-F238E27FC236}">
                <a16:creationId xmlns:a16="http://schemas.microsoft.com/office/drawing/2014/main" id="{AEC32C02-64A6-A7E1-C14A-A6D7CD258A7C}"/>
              </a:ext>
            </a:extLst>
          </p:cNvPr>
          <p:cNvSpPr/>
          <p:nvPr/>
        </p:nvSpPr>
        <p:spPr>
          <a:xfrm>
            <a:off x="9702079" y="4891585"/>
            <a:ext cx="1741649" cy="39513"/>
          </a:xfrm>
          <a:custGeom>
            <a:avLst/>
            <a:gdLst/>
            <a:ahLst/>
            <a:cxnLst/>
            <a:rect l="l" t="t" r="r" b="b"/>
            <a:pathLst>
              <a:path w="2519045" h="57150">
                <a:moveTo>
                  <a:pt x="2518124" y="304"/>
                </a:moveTo>
                <a:lnTo>
                  <a:pt x="-618" y="304"/>
                </a:lnTo>
                <a:lnTo>
                  <a:pt x="-618" y="57042"/>
                </a:lnTo>
                <a:lnTo>
                  <a:pt x="2518124" y="57042"/>
                </a:lnTo>
                <a:lnTo>
                  <a:pt x="2518124" y="304"/>
                </a:lnTo>
                <a:close/>
              </a:path>
            </a:pathLst>
          </a:custGeom>
          <a:solidFill>
            <a:srgbClr val="0283DC"/>
          </a:solidFill>
        </p:spPr>
        <p:txBody>
          <a:bodyPr wrap="square" lIns="0" tIns="0" rIns="0" bIns="0" rtlCol="0"/>
          <a:lstStyle/>
          <a:p>
            <a:endParaRPr/>
          </a:p>
        </p:txBody>
      </p:sp>
      <p:sp>
        <p:nvSpPr>
          <p:cNvPr id="61" name="object 46">
            <a:extLst>
              <a:ext uri="{FF2B5EF4-FFF2-40B4-BE49-F238E27FC236}">
                <a16:creationId xmlns:a16="http://schemas.microsoft.com/office/drawing/2014/main" id="{84229AB1-34C6-DDC0-FAEF-CFDF7651A52B}"/>
              </a:ext>
            </a:extLst>
          </p:cNvPr>
          <p:cNvSpPr/>
          <p:nvPr/>
        </p:nvSpPr>
        <p:spPr>
          <a:xfrm>
            <a:off x="9702088" y="2770267"/>
            <a:ext cx="1741649" cy="1005389"/>
          </a:xfrm>
          <a:custGeom>
            <a:avLst/>
            <a:gdLst/>
            <a:ahLst/>
            <a:cxnLst/>
            <a:rect l="l" t="t" r="r" b="b"/>
            <a:pathLst>
              <a:path w="2519045" h="1454150">
                <a:moveTo>
                  <a:pt x="2518124" y="595"/>
                </a:moveTo>
                <a:lnTo>
                  <a:pt x="-618" y="595"/>
                </a:lnTo>
                <a:lnTo>
                  <a:pt x="-618" y="1454581"/>
                </a:lnTo>
                <a:lnTo>
                  <a:pt x="2518124" y="1454581"/>
                </a:lnTo>
                <a:lnTo>
                  <a:pt x="2518124" y="595"/>
                </a:lnTo>
                <a:close/>
              </a:path>
            </a:pathLst>
          </a:custGeom>
          <a:solidFill>
            <a:srgbClr val="FFFFFF"/>
          </a:solidFill>
        </p:spPr>
        <p:txBody>
          <a:bodyPr wrap="square" lIns="0" tIns="0" rIns="0" bIns="0" rtlCol="0"/>
          <a:lstStyle/>
          <a:p>
            <a:endParaRPr/>
          </a:p>
        </p:txBody>
      </p:sp>
      <p:sp>
        <p:nvSpPr>
          <p:cNvPr id="62" name="object 47">
            <a:extLst>
              <a:ext uri="{FF2B5EF4-FFF2-40B4-BE49-F238E27FC236}">
                <a16:creationId xmlns:a16="http://schemas.microsoft.com/office/drawing/2014/main" id="{131F9898-D4F5-23B6-F119-4107BD144C0F}"/>
              </a:ext>
            </a:extLst>
          </p:cNvPr>
          <p:cNvSpPr/>
          <p:nvPr/>
        </p:nvSpPr>
        <p:spPr>
          <a:xfrm>
            <a:off x="9701660" y="2770681"/>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63" name="object 48">
            <a:extLst>
              <a:ext uri="{FF2B5EF4-FFF2-40B4-BE49-F238E27FC236}">
                <a16:creationId xmlns:a16="http://schemas.microsoft.com/office/drawing/2014/main" id="{E2F104A7-6032-8BD2-ED15-B82B303B374B}"/>
              </a:ext>
            </a:extLst>
          </p:cNvPr>
          <p:cNvSpPr/>
          <p:nvPr/>
        </p:nvSpPr>
        <p:spPr>
          <a:xfrm>
            <a:off x="9702079" y="3775639"/>
            <a:ext cx="1741649" cy="39513"/>
          </a:xfrm>
          <a:custGeom>
            <a:avLst/>
            <a:gdLst/>
            <a:ahLst/>
            <a:cxnLst/>
            <a:rect l="l" t="t" r="r" b="b"/>
            <a:pathLst>
              <a:path w="2519045" h="57150">
                <a:moveTo>
                  <a:pt x="2518124" y="457"/>
                </a:moveTo>
                <a:lnTo>
                  <a:pt x="-618" y="457"/>
                </a:lnTo>
                <a:lnTo>
                  <a:pt x="-618" y="57195"/>
                </a:lnTo>
                <a:lnTo>
                  <a:pt x="2518124" y="57195"/>
                </a:lnTo>
                <a:lnTo>
                  <a:pt x="2518124" y="457"/>
                </a:lnTo>
                <a:close/>
              </a:path>
            </a:pathLst>
          </a:custGeom>
          <a:solidFill>
            <a:srgbClr val="0283DC"/>
          </a:solidFill>
        </p:spPr>
        <p:txBody>
          <a:bodyPr wrap="square" lIns="0" tIns="0" rIns="0" bIns="0" rtlCol="0"/>
          <a:lstStyle/>
          <a:p>
            <a:endParaRPr/>
          </a:p>
        </p:txBody>
      </p:sp>
      <p:pic>
        <p:nvPicPr>
          <p:cNvPr id="64" name="object 49">
            <a:extLst>
              <a:ext uri="{FF2B5EF4-FFF2-40B4-BE49-F238E27FC236}">
                <a16:creationId xmlns:a16="http://schemas.microsoft.com/office/drawing/2014/main" id="{997DCBFF-933F-BE06-C09A-0DCC2B530E9E}"/>
              </a:ext>
            </a:extLst>
          </p:cNvPr>
          <p:cNvPicPr/>
          <p:nvPr/>
        </p:nvPicPr>
        <p:blipFill>
          <a:blip r:embed="rId10" cstate="print"/>
          <a:stretch>
            <a:fillRect/>
          </a:stretch>
        </p:blipFill>
        <p:spPr>
          <a:xfrm>
            <a:off x="9789341" y="3069969"/>
            <a:ext cx="1538966" cy="375243"/>
          </a:xfrm>
          <a:prstGeom prst="rect">
            <a:avLst/>
          </a:prstGeom>
        </p:spPr>
      </p:pic>
      <p:pic>
        <p:nvPicPr>
          <p:cNvPr id="65" name="object 50">
            <a:extLst>
              <a:ext uri="{FF2B5EF4-FFF2-40B4-BE49-F238E27FC236}">
                <a16:creationId xmlns:a16="http://schemas.microsoft.com/office/drawing/2014/main" id="{703D7F8A-5BC7-EB56-035C-E6E8BAFC75B7}"/>
              </a:ext>
            </a:extLst>
          </p:cNvPr>
          <p:cNvPicPr/>
          <p:nvPr/>
        </p:nvPicPr>
        <p:blipFill>
          <a:blip r:embed="rId11" cstate="print"/>
          <a:stretch>
            <a:fillRect/>
          </a:stretch>
        </p:blipFill>
        <p:spPr>
          <a:xfrm>
            <a:off x="9845362" y="2034569"/>
            <a:ext cx="1428284" cy="244875"/>
          </a:xfrm>
          <a:prstGeom prst="rect">
            <a:avLst/>
          </a:prstGeom>
        </p:spPr>
      </p:pic>
      <p:pic>
        <p:nvPicPr>
          <p:cNvPr id="66" name="object 51">
            <a:extLst>
              <a:ext uri="{FF2B5EF4-FFF2-40B4-BE49-F238E27FC236}">
                <a16:creationId xmlns:a16="http://schemas.microsoft.com/office/drawing/2014/main" id="{64A7173F-79A1-5710-BCD9-643A41C3DBFD}"/>
              </a:ext>
            </a:extLst>
          </p:cNvPr>
          <p:cNvPicPr/>
          <p:nvPr/>
        </p:nvPicPr>
        <p:blipFill>
          <a:blip r:embed="rId12" cstate="print"/>
          <a:stretch>
            <a:fillRect/>
          </a:stretch>
        </p:blipFill>
        <p:spPr>
          <a:xfrm>
            <a:off x="10020045" y="3942788"/>
            <a:ext cx="1067468" cy="890853"/>
          </a:xfrm>
          <a:prstGeom prst="rect">
            <a:avLst/>
          </a:prstGeom>
        </p:spPr>
      </p:pic>
      <p:grpSp>
        <p:nvGrpSpPr>
          <p:cNvPr id="67" name="Group 66">
            <a:extLst>
              <a:ext uri="{FF2B5EF4-FFF2-40B4-BE49-F238E27FC236}">
                <a16:creationId xmlns:a16="http://schemas.microsoft.com/office/drawing/2014/main" id="{D3B9CADD-0E0E-5F61-9BE3-3335E964263C}"/>
              </a:ext>
            </a:extLst>
          </p:cNvPr>
          <p:cNvGrpSpPr/>
          <p:nvPr/>
        </p:nvGrpSpPr>
        <p:grpSpPr>
          <a:xfrm>
            <a:off x="9874215" y="870267"/>
            <a:ext cx="1397219" cy="397234"/>
            <a:chOff x="6773887" y="2282349"/>
            <a:chExt cx="2020876" cy="574542"/>
          </a:xfrm>
        </p:grpSpPr>
        <p:pic>
          <p:nvPicPr>
            <p:cNvPr id="78" name="object 52">
              <a:extLst>
                <a:ext uri="{FF2B5EF4-FFF2-40B4-BE49-F238E27FC236}">
                  <a16:creationId xmlns:a16="http://schemas.microsoft.com/office/drawing/2014/main" id="{978FF049-F68A-8D52-99F5-C15D19056C22}"/>
                </a:ext>
              </a:extLst>
            </p:cNvPr>
            <p:cNvPicPr/>
            <p:nvPr/>
          </p:nvPicPr>
          <p:blipFill>
            <a:blip r:embed="rId13" cstate="print"/>
            <a:stretch>
              <a:fillRect/>
            </a:stretch>
          </p:blipFill>
          <p:spPr>
            <a:xfrm>
              <a:off x="7671386" y="2356591"/>
              <a:ext cx="252299" cy="252303"/>
            </a:xfrm>
            <a:prstGeom prst="rect">
              <a:avLst/>
            </a:prstGeom>
          </p:spPr>
        </p:pic>
        <p:sp>
          <p:nvSpPr>
            <p:cNvPr id="79" name="object 53">
              <a:extLst>
                <a:ext uri="{FF2B5EF4-FFF2-40B4-BE49-F238E27FC236}">
                  <a16:creationId xmlns:a16="http://schemas.microsoft.com/office/drawing/2014/main" id="{D9457255-03C6-3BC3-062D-6613FD7B1A95}"/>
                </a:ext>
              </a:extLst>
            </p:cNvPr>
            <p:cNvSpPr/>
            <p:nvPr/>
          </p:nvSpPr>
          <p:spPr>
            <a:xfrm>
              <a:off x="7962278" y="2318544"/>
              <a:ext cx="832485" cy="353695"/>
            </a:xfrm>
            <a:custGeom>
              <a:avLst/>
              <a:gdLst/>
              <a:ahLst/>
              <a:cxnLst/>
              <a:rect l="l" t="t" r="r" b="b"/>
              <a:pathLst>
                <a:path w="832484" h="353694">
                  <a:moveTo>
                    <a:pt x="24968" y="7340"/>
                  </a:moveTo>
                  <a:lnTo>
                    <a:pt x="23126" y="6299"/>
                  </a:lnTo>
                  <a:lnTo>
                    <a:pt x="21056" y="5778"/>
                  </a:lnTo>
                  <a:lnTo>
                    <a:pt x="18961" y="5816"/>
                  </a:lnTo>
                  <a:lnTo>
                    <a:pt x="14643" y="5778"/>
                  </a:lnTo>
                  <a:lnTo>
                    <a:pt x="10642" y="8077"/>
                  </a:lnTo>
                  <a:lnTo>
                    <a:pt x="8483" y="11823"/>
                  </a:lnTo>
                  <a:lnTo>
                    <a:pt x="6362" y="15608"/>
                  </a:lnTo>
                  <a:lnTo>
                    <a:pt x="6362" y="20218"/>
                  </a:lnTo>
                  <a:lnTo>
                    <a:pt x="8483" y="24015"/>
                  </a:lnTo>
                  <a:lnTo>
                    <a:pt x="9499" y="25857"/>
                  </a:lnTo>
                  <a:lnTo>
                    <a:pt x="10985" y="27406"/>
                  </a:lnTo>
                  <a:lnTo>
                    <a:pt x="12788" y="28486"/>
                  </a:lnTo>
                  <a:lnTo>
                    <a:pt x="16560" y="30556"/>
                  </a:lnTo>
                  <a:lnTo>
                    <a:pt x="21145" y="30556"/>
                  </a:lnTo>
                  <a:lnTo>
                    <a:pt x="24917" y="28486"/>
                  </a:lnTo>
                  <a:lnTo>
                    <a:pt x="24917" y="25679"/>
                  </a:lnTo>
                  <a:lnTo>
                    <a:pt x="23215" y="27012"/>
                  </a:lnTo>
                  <a:lnTo>
                    <a:pt x="21082" y="27711"/>
                  </a:lnTo>
                  <a:lnTo>
                    <a:pt x="18923" y="27673"/>
                  </a:lnTo>
                  <a:lnTo>
                    <a:pt x="15430" y="27724"/>
                  </a:lnTo>
                  <a:lnTo>
                    <a:pt x="12192" y="25869"/>
                  </a:lnTo>
                  <a:lnTo>
                    <a:pt x="8750" y="19748"/>
                  </a:lnTo>
                  <a:lnTo>
                    <a:pt x="8750" y="16002"/>
                  </a:lnTo>
                  <a:lnTo>
                    <a:pt x="11303" y="11455"/>
                  </a:lnTo>
                  <a:lnTo>
                    <a:pt x="12496" y="10223"/>
                  </a:lnTo>
                  <a:lnTo>
                    <a:pt x="17462" y="7416"/>
                  </a:lnTo>
                  <a:lnTo>
                    <a:pt x="21780" y="7708"/>
                  </a:lnTo>
                  <a:lnTo>
                    <a:pt x="24968" y="10134"/>
                  </a:lnTo>
                  <a:lnTo>
                    <a:pt x="24968" y="7340"/>
                  </a:lnTo>
                  <a:close/>
                </a:path>
                <a:path w="832484" h="353694">
                  <a:moveTo>
                    <a:pt x="34772" y="8267"/>
                  </a:moveTo>
                  <a:lnTo>
                    <a:pt x="33286" y="6794"/>
                  </a:lnTo>
                  <a:lnTo>
                    <a:pt x="33286" y="26949"/>
                  </a:lnTo>
                  <a:lnTo>
                    <a:pt x="26060" y="34074"/>
                  </a:lnTo>
                  <a:lnTo>
                    <a:pt x="8369" y="33972"/>
                  </a:lnTo>
                  <a:lnTo>
                    <a:pt x="1231" y="26758"/>
                  </a:lnTo>
                  <a:lnTo>
                    <a:pt x="1346" y="9055"/>
                  </a:lnTo>
                  <a:lnTo>
                    <a:pt x="8572" y="1917"/>
                  </a:lnTo>
                  <a:lnTo>
                    <a:pt x="26212" y="2044"/>
                  </a:lnTo>
                  <a:lnTo>
                    <a:pt x="33185" y="9055"/>
                  </a:lnTo>
                  <a:lnTo>
                    <a:pt x="33286" y="26949"/>
                  </a:lnTo>
                  <a:lnTo>
                    <a:pt x="33286" y="6794"/>
                  </a:lnTo>
                  <a:lnTo>
                    <a:pt x="28409" y="1917"/>
                  </a:lnTo>
                  <a:lnTo>
                    <a:pt x="26974" y="482"/>
                  </a:lnTo>
                  <a:lnTo>
                    <a:pt x="7759" y="508"/>
                  </a:lnTo>
                  <a:lnTo>
                    <a:pt x="25" y="8267"/>
                  </a:lnTo>
                  <a:lnTo>
                    <a:pt x="0" y="27533"/>
                  </a:lnTo>
                  <a:lnTo>
                    <a:pt x="7797" y="35306"/>
                  </a:lnTo>
                  <a:lnTo>
                    <a:pt x="17411" y="35306"/>
                  </a:lnTo>
                  <a:lnTo>
                    <a:pt x="27012" y="35280"/>
                  </a:lnTo>
                  <a:lnTo>
                    <a:pt x="28219" y="34074"/>
                  </a:lnTo>
                  <a:lnTo>
                    <a:pt x="34747" y="27533"/>
                  </a:lnTo>
                  <a:lnTo>
                    <a:pt x="34772" y="8267"/>
                  </a:lnTo>
                  <a:close/>
                </a:path>
                <a:path w="832484" h="353694">
                  <a:moveTo>
                    <a:pt x="333971" y="346659"/>
                  </a:moveTo>
                  <a:lnTo>
                    <a:pt x="309664" y="294220"/>
                  </a:lnTo>
                  <a:lnTo>
                    <a:pt x="284454" y="239852"/>
                  </a:lnTo>
                  <a:lnTo>
                    <a:pt x="234708" y="132537"/>
                  </a:lnTo>
                  <a:lnTo>
                    <a:pt x="217017" y="94386"/>
                  </a:lnTo>
                  <a:lnTo>
                    <a:pt x="217017" y="239852"/>
                  </a:lnTo>
                  <a:lnTo>
                    <a:pt x="124218" y="239852"/>
                  </a:lnTo>
                  <a:lnTo>
                    <a:pt x="170395" y="132537"/>
                  </a:lnTo>
                  <a:lnTo>
                    <a:pt x="217017" y="239852"/>
                  </a:lnTo>
                  <a:lnTo>
                    <a:pt x="217017" y="94386"/>
                  </a:lnTo>
                  <a:lnTo>
                    <a:pt x="173266" y="0"/>
                  </a:lnTo>
                  <a:lnTo>
                    <a:pt x="167906" y="0"/>
                  </a:lnTo>
                  <a:lnTo>
                    <a:pt x="7200" y="346659"/>
                  </a:lnTo>
                  <a:lnTo>
                    <a:pt x="79552" y="346633"/>
                  </a:lnTo>
                  <a:lnTo>
                    <a:pt x="101879" y="294220"/>
                  </a:lnTo>
                  <a:lnTo>
                    <a:pt x="239318" y="294220"/>
                  </a:lnTo>
                  <a:lnTo>
                    <a:pt x="261620" y="346659"/>
                  </a:lnTo>
                  <a:lnTo>
                    <a:pt x="333971" y="346659"/>
                  </a:lnTo>
                  <a:close/>
                </a:path>
                <a:path w="832484" h="353694">
                  <a:moveTo>
                    <a:pt x="579247" y="17462"/>
                  </a:moveTo>
                  <a:lnTo>
                    <a:pt x="560666" y="9804"/>
                  </a:lnTo>
                  <a:lnTo>
                    <a:pt x="541413" y="4318"/>
                  </a:lnTo>
                  <a:lnTo>
                    <a:pt x="521652" y="1041"/>
                  </a:lnTo>
                  <a:lnTo>
                    <a:pt x="501586" y="0"/>
                  </a:lnTo>
                  <a:lnTo>
                    <a:pt x="477177" y="1460"/>
                  </a:lnTo>
                  <a:lnTo>
                    <a:pt x="432015" y="13106"/>
                  </a:lnTo>
                  <a:lnTo>
                    <a:pt x="392277" y="35890"/>
                  </a:lnTo>
                  <a:lnTo>
                    <a:pt x="360349" y="67906"/>
                  </a:lnTo>
                  <a:lnTo>
                    <a:pt x="337718" y="107632"/>
                  </a:lnTo>
                  <a:lnTo>
                    <a:pt x="326186" y="152552"/>
                  </a:lnTo>
                  <a:lnTo>
                    <a:pt x="324739" y="176733"/>
                  </a:lnTo>
                  <a:lnTo>
                    <a:pt x="326186" y="200926"/>
                  </a:lnTo>
                  <a:lnTo>
                    <a:pt x="337718" y="245833"/>
                  </a:lnTo>
                  <a:lnTo>
                    <a:pt x="360349" y="285572"/>
                  </a:lnTo>
                  <a:lnTo>
                    <a:pt x="392290" y="317601"/>
                  </a:lnTo>
                  <a:lnTo>
                    <a:pt x="431990" y="340398"/>
                  </a:lnTo>
                  <a:lnTo>
                    <a:pt x="477164" y="352044"/>
                  </a:lnTo>
                  <a:lnTo>
                    <a:pt x="501586" y="353504"/>
                  </a:lnTo>
                  <a:lnTo>
                    <a:pt x="521652" y="352475"/>
                  </a:lnTo>
                  <a:lnTo>
                    <a:pt x="541413" y="349186"/>
                  </a:lnTo>
                  <a:lnTo>
                    <a:pt x="560679" y="343700"/>
                  </a:lnTo>
                  <a:lnTo>
                    <a:pt x="579247" y="336042"/>
                  </a:lnTo>
                  <a:lnTo>
                    <a:pt x="579247" y="259321"/>
                  </a:lnTo>
                  <a:lnTo>
                    <a:pt x="571131" y="265734"/>
                  </a:lnTo>
                  <a:lnTo>
                    <a:pt x="562533" y="271449"/>
                  </a:lnTo>
                  <a:lnTo>
                    <a:pt x="553491" y="276440"/>
                  </a:lnTo>
                  <a:lnTo>
                    <a:pt x="544055" y="280682"/>
                  </a:lnTo>
                  <a:lnTo>
                    <a:pt x="519163" y="287540"/>
                  </a:lnTo>
                  <a:lnTo>
                    <a:pt x="493674" y="288683"/>
                  </a:lnTo>
                  <a:lnTo>
                    <a:pt x="468553" y="284187"/>
                  </a:lnTo>
                  <a:lnTo>
                    <a:pt x="432904" y="266115"/>
                  </a:lnTo>
                  <a:lnTo>
                    <a:pt x="405193" y="233832"/>
                  </a:lnTo>
                  <a:lnTo>
                    <a:pt x="390867" y="176758"/>
                  </a:lnTo>
                  <a:lnTo>
                    <a:pt x="394449" y="147548"/>
                  </a:lnTo>
                  <a:lnTo>
                    <a:pt x="412978" y="107670"/>
                  </a:lnTo>
                  <a:lnTo>
                    <a:pt x="444766" y="79375"/>
                  </a:lnTo>
                  <a:lnTo>
                    <a:pt x="493674" y="64820"/>
                  </a:lnTo>
                  <a:lnTo>
                    <a:pt x="519163" y="65976"/>
                  </a:lnTo>
                  <a:lnTo>
                    <a:pt x="562546" y="82054"/>
                  </a:lnTo>
                  <a:lnTo>
                    <a:pt x="579247" y="94195"/>
                  </a:lnTo>
                  <a:lnTo>
                    <a:pt x="579247" y="17462"/>
                  </a:lnTo>
                  <a:close/>
                </a:path>
                <a:path w="832484" h="353694">
                  <a:moveTo>
                    <a:pt x="832154" y="6794"/>
                  </a:moveTo>
                  <a:lnTo>
                    <a:pt x="601027" y="6794"/>
                  </a:lnTo>
                  <a:lnTo>
                    <a:pt x="601027" y="70294"/>
                  </a:lnTo>
                  <a:lnTo>
                    <a:pt x="683590" y="70294"/>
                  </a:lnTo>
                  <a:lnTo>
                    <a:pt x="683590" y="347154"/>
                  </a:lnTo>
                  <a:lnTo>
                    <a:pt x="750049" y="347154"/>
                  </a:lnTo>
                  <a:lnTo>
                    <a:pt x="750049" y="70294"/>
                  </a:lnTo>
                  <a:lnTo>
                    <a:pt x="832154" y="70294"/>
                  </a:lnTo>
                  <a:lnTo>
                    <a:pt x="832154" y="6794"/>
                  </a:lnTo>
                  <a:close/>
                </a:path>
              </a:pathLst>
            </a:custGeom>
            <a:solidFill>
              <a:srgbClr val="1E2E3D"/>
            </a:solidFill>
          </p:spPr>
          <p:txBody>
            <a:bodyPr wrap="square" lIns="0" tIns="0" rIns="0" bIns="0" rtlCol="0"/>
            <a:lstStyle/>
            <a:p>
              <a:pPr algn="l" rtl="0"/>
              <a:endParaRPr/>
            </a:p>
          </p:txBody>
        </p:sp>
        <p:pic>
          <p:nvPicPr>
            <p:cNvPr id="80" name="object 54">
              <a:extLst>
                <a:ext uri="{FF2B5EF4-FFF2-40B4-BE49-F238E27FC236}">
                  <a16:creationId xmlns:a16="http://schemas.microsoft.com/office/drawing/2014/main" id="{62745CBE-A923-381A-0971-6AD451D44481}"/>
                </a:ext>
              </a:extLst>
            </p:cNvPr>
            <p:cNvPicPr/>
            <p:nvPr/>
          </p:nvPicPr>
          <p:blipFill>
            <a:blip r:embed="rId14" cstate="print"/>
            <a:stretch>
              <a:fillRect/>
            </a:stretch>
          </p:blipFill>
          <p:spPr>
            <a:xfrm>
              <a:off x="7184369" y="2745679"/>
              <a:ext cx="1586995" cy="111212"/>
            </a:xfrm>
            <a:prstGeom prst="rect">
              <a:avLst/>
            </a:prstGeom>
          </p:spPr>
        </p:pic>
        <p:pic>
          <p:nvPicPr>
            <p:cNvPr id="81" name="object 55">
              <a:extLst>
                <a:ext uri="{FF2B5EF4-FFF2-40B4-BE49-F238E27FC236}">
                  <a16:creationId xmlns:a16="http://schemas.microsoft.com/office/drawing/2014/main" id="{1EC4D6E7-2FA5-0655-D790-EFDEECD3BD33}"/>
                </a:ext>
              </a:extLst>
            </p:cNvPr>
            <p:cNvPicPr/>
            <p:nvPr/>
          </p:nvPicPr>
          <p:blipFill>
            <a:blip r:embed="rId15" cstate="print"/>
            <a:stretch>
              <a:fillRect/>
            </a:stretch>
          </p:blipFill>
          <p:spPr>
            <a:xfrm>
              <a:off x="7598714" y="2282349"/>
              <a:ext cx="399135" cy="399110"/>
            </a:xfrm>
            <a:prstGeom prst="rect">
              <a:avLst/>
            </a:prstGeom>
          </p:spPr>
        </p:pic>
        <p:pic>
          <p:nvPicPr>
            <p:cNvPr id="82" name="object 56">
              <a:extLst>
                <a:ext uri="{FF2B5EF4-FFF2-40B4-BE49-F238E27FC236}">
                  <a16:creationId xmlns:a16="http://schemas.microsoft.com/office/drawing/2014/main" id="{0253948F-4F3D-B651-67C2-0AAAB218E1B7}"/>
                </a:ext>
              </a:extLst>
            </p:cNvPr>
            <p:cNvPicPr/>
            <p:nvPr/>
          </p:nvPicPr>
          <p:blipFill>
            <a:blip r:embed="rId16" cstate="print"/>
            <a:stretch>
              <a:fillRect/>
            </a:stretch>
          </p:blipFill>
          <p:spPr>
            <a:xfrm>
              <a:off x="6773887" y="2283264"/>
              <a:ext cx="809118" cy="549465"/>
            </a:xfrm>
            <a:prstGeom prst="rect">
              <a:avLst/>
            </a:prstGeom>
          </p:spPr>
        </p:pic>
      </p:grpSp>
      <p:pic>
        <p:nvPicPr>
          <p:cNvPr id="68" name="object 57">
            <a:extLst>
              <a:ext uri="{FF2B5EF4-FFF2-40B4-BE49-F238E27FC236}">
                <a16:creationId xmlns:a16="http://schemas.microsoft.com/office/drawing/2014/main" id="{AEF5A2D9-4D80-B1F7-A4BC-374A68E381AE}"/>
              </a:ext>
            </a:extLst>
          </p:cNvPr>
          <p:cNvPicPr/>
          <p:nvPr/>
        </p:nvPicPr>
        <p:blipFill>
          <a:blip r:embed="rId17" cstate="print"/>
          <a:stretch>
            <a:fillRect/>
          </a:stretch>
        </p:blipFill>
        <p:spPr>
          <a:xfrm>
            <a:off x="6233400" y="794819"/>
            <a:ext cx="1386861" cy="468894"/>
          </a:xfrm>
          <a:prstGeom prst="rect">
            <a:avLst/>
          </a:prstGeom>
        </p:spPr>
      </p:pic>
      <p:pic>
        <p:nvPicPr>
          <p:cNvPr id="69" name="object 58">
            <a:extLst>
              <a:ext uri="{FF2B5EF4-FFF2-40B4-BE49-F238E27FC236}">
                <a16:creationId xmlns:a16="http://schemas.microsoft.com/office/drawing/2014/main" id="{99EF4191-DC86-61AB-B783-BEFDE1EE3BBA}"/>
              </a:ext>
            </a:extLst>
          </p:cNvPr>
          <p:cNvPicPr/>
          <p:nvPr/>
        </p:nvPicPr>
        <p:blipFill>
          <a:blip r:embed="rId18" cstate="print"/>
          <a:stretch>
            <a:fillRect/>
          </a:stretch>
        </p:blipFill>
        <p:spPr>
          <a:xfrm>
            <a:off x="8199975" y="761645"/>
            <a:ext cx="1115936" cy="583999"/>
          </a:xfrm>
          <a:prstGeom prst="rect">
            <a:avLst/>
          </a:prstGeom>
        </p:spPr>
      </p:pic>
      <p:sp>
        <p:nvSpPr>
          <p:cNvPr id="70" name="object 59">
            <a:extLst>
              <a:ext uri="{FF2B5EF4-FFF2-40B4-BE49-F238E27FC236}">
                <a16:creationId xmlns:a16="http://schemas.microsoft.com/office/drawing/2014/main" id="{490FB406-EA30-192F-F564-40BE4BE86D09}"/>
              </a:ext>
            </a:extLst>
          </p:cNvPr>
          <p:cNvSpPr/>
          <p:nvPr/>
        </p:nvSpPr>
        <p:spPr>
          <a:xfrm>
            <a:off x="7910680" y="4993941"/>
            <a:ext cx="1699941" cy="1005389"/>
          </a:xfrm>
          <a:custGeom>
            <a:avLst/>
            <a:gdLst/>
            <a:ahLst/>
            <a:cxnLst/>
            <a:rect l="l" t="t" r="r" b="b"/>
            <a:pathLst>
              <a:path w="2458720" h="1454150">
                <a:moveTo>
                  <a:pt x="2457930" y="290"/>
                </a:moveTo>
                <a:lnTo>
                  <a:pt x="-124" y="290"/>
                </a:lnTo>
                <a:lnTo>
                  <a:pt x="-124" y="1454277"/>
                </a:lnTo>
                <a:lnTo>
                  <a:pt x="2457930" y="1454277"/>
                </a:lnTo>
                <a:lnTo>
                  <a:pt x="2457930" y="290"/>
                </a:lnTo>
                <a:close/>
              </a:path>
            </a:pathLst>
          </a:custGeom>
          <a:solidFill>
            <a:srgbClr val="FFFFFF"/>
          </a:solidFill>
        </p:spPr>
        <p:txBody>
          <a:bodyPr wrap="square" lIns="0" tIns="0" rIns="0" bIns="0" rtlCol="0"/>
          <a:lstStyle/>
          <a:p>
            <a:endParaRPr/>
          </a:p>
        </p:txBody>
      </p:sp>
      <p:sp>
        <p:nvSpPr>
          <p:cNvPr id="71" name="object 60">
            <a:extLst>
              <a:ext uri="{FF2B5EF4-FFF2-40B4-BE49-F238E27FC236}">
                <a16:creationId xmlns:a16="http://schemas.microsoft.com/office/drawing/2014/main" id="{7C96CE84-EAC1-4510-0602-1E087354B424}"/>
              </a:ext>
            </a:extLst>
          </p:cNvPr>
          <p:cNvSpPr/>
          <p:nvPr/>
        </p:nvSpPr>
        <p:spPr>
          <a:xfrm>
            <a:off x="7910680" y="4994140"/>
            <a:ext cx="1699502" cy="1005389"/>
          </a:xfrm>
          <a:custGeom>
            <a:avLst/>
            <a:gdLst/>
            <a:ahLst/>
            <a:cxnLst/>
            <a:rect l="l" t="t" r="r" b="b"/>
            <a:pathLst>
              <a:path w="2458085" h="1454150">
                <a:moveTo>
                  <a:pt x="0" y="1453986"/>
                </a:moveTo>
                <a:lnTo>
                  <a:pt x="2457925" y="1453986"/>
                </a:lnTo>
                <a:lnTo>
                  <a:pt x="2457925" y="0"/>
                </a:lnTo>
                <a:lnTo>
                  <a:pt x="0" y="0"/>
                </a:lnTo>
              </a:path>
            </a:pathLst>
          </a:custGeom>
          <a:ln w="6438">
            <a:solidFill>
              <a:srgbClr val="E2E2E2"/>
            </a:solidFill>
          </a:ln>
        </p:spPr>
        <p:txBody>
          <a:bodyPr wrap="square" lIns="0" tIns="0" rIns="0" bIns="0" rtlCol="0"/>
          <a:lstStyle/>
          <a:p>
            <a:endParaRPr/>
          </a:p>
        </p:txBody>
      </p:sp>
      <p:sp>
        <p:nvSpPr>
          <p:cNvPr id="72" name="object 61">
            <a:extLst>
              <a:ext uri="{FF2B5EF4-FFF2-40B4-BE49-F238E27FC236}">
                <a16:creationId xmlns:a16="http://schemas.microsoft.com/office/drawing/2014/main" id="{969CC4A0-D28F-7D78-BBD9-9B5EED8F09E9}"/>
              </a:ext>
            </a:extLst>
          </p:cNvPr>
          <p:cNvSpPr/>
          <p:nvPr/>
        </p:nvSpPr>
        <p:spPr>
          <a:xfrm>
            <a:off x="7910680" y="5999312"/>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73" name="object 62">
            <a:extLst>
              <a:ext uri="{FF2B5EF4-FFF2-40B4-BE49-F238E27FC236}">
                <a16:creationId xmlns:a16="http://schemas.microsoft.com/office/drawing/2014/main" id="{924A79EF-5DFF-9A93-2B45-23FD036766B3}"/>
              </a:ext>
            </a:extLst>
          </p:cNvPr>
          <p:cNvSpPr/>
          <p:nvPr/>
        </p:nvSpPr>
        <p:spPr>
          <a:xfrm>
            <a:off x="9701660" y="5002160"/>
            <a:ext cx="1741649" cy="1005389"/>
          </a:xfrm>
          <a:custGeom>
            <a:avLst/>
            <a:gdLst/>
            <a:ahLst/>
            <a:cxnLst/>
            <a:rect l="l" t="t" r="r" b="b"/>
            <a:pathLst>
              <a:path w="2519045" h="1454150">
                <a:moveTo>
                  <a:pt x="2518372" y="289"/>
                </a:moveTo>
                <a:lnTo>
                  <a:pt x="-369" y="289"/>
                </a:lnTo>
                <a:lnTo>
                  <a:pt x="-369" y="1454275"/>
                </a:lnTo>
                <a:lnTo>
                  <a:pt x="2518372" y="1454275"/>
                </a:lnTo>
                <a:lnTo>
                  <a:pt x="2518372" y="289"/>
                </a:lnTo>
                <a:close/>
              </a:path>
            </a:pathLst>
          </a:custGeom>
          <a:solidFill>
            <a:srgbClr val="FFFFFF"/>
          </a:solidFill>
        </p:spPr>
        <p:txBody>
          <a:bodyPr wrap="square" lIns="0" tIns="0" rIns="0" bIns="0" rtlCol="0"/>
          <a:lstStyle/>
          <a:p>
            <a:endParaRPr/>
          </a:p>
        </p:txBody>
      </p:sp>
      <p:sp>
        <p:nvSpPr>
          <p:cNvPr id="74" name="object 63">
            <a:extLst>
              <a:ext uri="{FF2B5EF4-FFF2-40B4-BE49-F238E27FC236}">
                <a16:creationId xmlns:a16="http://schemas.microsoft.com/office/drawing/2014/main" id="{443752BE-9219-3DBF-F6A8-84C26F195405}"/>
              </a:ext>
            </a:extLst>
          </p:cNvPr>
          <p:cNvSpPr/>
          <p:nvPr/>
        </p:nvSpPr>
        <p:spPr>
          <a:xfrm>
            <a:off x="9701404" y="5002357"/>
            <a:ext cx="1741649" cy="1005389"/>
          </a:xfrm>
          <a:custGeom>
            <a:avLst/>
            <a:gdLst/>
            <a:ahLst/>
            <a:cxnLst/>
            <a:rect l="l" t="t" r="r" b="b"/>
            <a:pathLst>
              <a:path w="2519045" h="1454150">
                <a:moveTo>
                  <a:pt x="0" y="1453986"/>
                </a:moveTo>
                <a:lnTo>
                  <a:pt x="2518742" y="1453986"/>
                </a:lnTo>
                <a:lnTo>
                  <a:pt x="2518742" y="0"/>
                </a:lnTo>
                <a:lnTo>
                  <a:pt x="0" y="0"/>
                </a:lnTo>
                <a:lnTo>
                  <a:pt x="0" y="1453986"/>
                </a:lnTo>
                <a:close/>
              </a:path>
            </a:pathLst>
          </a:custGeom>
          <a:ln w="6438">
            <a:solidFill>
              <a:srgbClr val="E2E2E2"/>
            </a:solidFill>
          </a:ln>
        </p:spPr>
        <p:txBody>
          <a:bodyPr wrap="square" lIns="0" tIns="0" rIns="0" bIns="0" rtlCol="0"/>
          <a:lstStyle/>
          <a:p>
            <a:endParaRPr/>
          </a:p>
        </p:txBody>
      </p:sp>
      <p:sp>
        <p:nvSpPr>
          <p:cNvPr id="75" name="object 64">
            <a:extLst>
              <a:ext uri="{FF2B5EF4-FFF2-40B4-BE49-F238E27FC236}">
                <a16:creationId xmlns:a16="http://schemas.microsoft.com/office/drawing/2014/main" id="{2ABC428D-A79A-FAA1-CA16-ACF0473EBB6A}"/>
              </a:ext>
            </a:extLst>
          </p:cNvPr>
          <p:cNvSpPr/>
          <p:nvPr/>
        </p:nvSpPr>
        <p:spPr>
          <a:xfrm>
            <a:off x="9701651" y="6007531"/>
            <a:ext cx="1741649" cy="39513"/>
          </a:xfrm>
          <a:custGeom>
            <a:avLst/>
            <a:gdLst/>
            <a:ahLst/>
            <a:cxnLst/>
            <a:rect l="l" t="t" r="r" b="b"/>
            <a:pathLst>
              <a:path w="2519045" h="57150">
                <a:moveTo>
                  <a:pt x="2518385" y="151"/>
                </a:moveTo>
                <a:lnTo>
                  <a:pt x="-369" y="151"/>
                </a:lnTo>
                <a:lnTo>
                  <a:pt x="-369" y="56889"/>
                </a:lnTo>
                <a:lnTo>
                  <a:pt x="2518385" y="56889"/>
                </a:lnTo>
                <a:lnTo>
                  <a:pt x="2518385" y="151"/>
                </a:lnTo>
                <a:close/>
              </a:path>
            </a:pathLst>
          </a:custGeom>
          <a:solidFill>
            <a:srgbClr val="0283DC"/>
          </a:solidFill>
        </p:spPr>
        <p:txBody>
          <a:bodyPr wrap="square" lIns="0" tIns="0" rIns="0" bIns="0" rtlCol="0"/>
          <a:lstStyle/>
          <a:p>
            <a:endParaRPr/>
          </a:p>
        </p:txBody>
      </p:sp>
      <p:sp>
        <p:nvSpPr>
          <p:cNvPr id="76" name="object 65">
            <a:extLst>
              <a:ext uri="{FF2B5EF4-FFF2-40B4-BE49-F238E27FC236}">
                <a16:creationId xmlns:a16="http://schemas.microsoft.com/office/drawing/2014/main" id="{D948EFBD-526B-F852-2CB2-5E1DFFC04A09}"/>
              </a:ext>
            </a:extLst>
          </p:cNvPr>
          <p:cNvSpPr/>
          <p:nvPr/>
        </p:nvSpPr>
        <p:spPr>
          <a:xfrm>
            <a:off x="9857429" y="5383549"/>
            <a:ext cx="1373738" cy="243225"/>
          </a:xfrm>
          <a:custGeom>
            <a:avLst/>
            <a:gdLst/>
            <a:ahLst/>
            <a:cxnLst/>
            <a:rect l="l" t="t" r="r" b="b"/>
            <a:pathLst>
              <a:path w="1986914" h="351790">
                <a:moveTo>
                  <a:pt x="336931" y="170624"/>
                </a:moveTo>
                <a:lnTo>
                  <a:pt x="336651" y="164630"/>
                </a:lnTo>
                <a:lnTo>
                  <a:pt x="336016" y="158711"/>
                </a:lnTo>
                <a:lnTo>
                  <a:pt x="168376" y="158711"/>
                </a:lnTo>
                <a:lnTo>
                  <a:pt x="168376" y="195110"/>
                </a:lnTo>
                <a:lnTo>
                  <a:pt x="297472" y="195110"/>
                </a:lnTo>
                <a:lnTo>
                  <a:pt x="282778" y="239280"/>
                </a:lnTo>
                <a:lnTo>
                  <a:pt x="254254" y="274777"/>
                </a:lnTo>
                <a:lnTo>
                  <a:pt x="215087" y="298411"/>
                </a:lnTo>
                <a:lnTo>
                  <a:pt x="168465" y="307009"/>
                </a:lnTo>
                <a:lnTo>
                  <a:pt x="117754" y="296760"/>
                </a:lnTo>
                <a:lnTo>
                  <a:pt x="76339" y="268833"/>
                </a:lnTo>
                <a:lnTo>
                  <a:pt x="48412" y="227418"/>
                </a:lnTo>
                <a:lnTo>
                  <a:pt x="38163" y="176707"/>
                </a:lnTo>
                <a:lnTo>
                  <a:pt x="48412" y="125984"/>
                </a:lnTo>
                <a:lnTo>
                  <a:pt x="76339" y="84569"/>
                </a:lnTo>
                <a:lnTo>
                  <a:pt x="117754" y="56642"/>
                </a:lnTo>
                <a:lnTo>
                  <a:pt x="168465" y="46405"/>
                </a:lnTo>
                <a:lnTo>
                  <a:pt x="207619" y="52387"/>
                </a:lnTo>
                <a:lnTo>
                  <a:pt x="242011" y="69126"/>
                </a:lnTo>
                <a:lnTo>
                  <a:pt x="269798" y="94792"/>
                </a:lnTo>
                <a:lnTo>
                  <a:pt x="289166" y="127558"/>
                </a:lnTo>
                <a:lnTo>
                  <a:pt x="324523" y="113157"/>
                </a:lnTo>
                <a:lnTo>
                  <a:pt x="299478" y="70802"/>
                </a:lnTo>
                <a:lnTo>
                  <a:pt x="263550" y="37617"/>
                </a:lnTo>
                <a:lnTo>
                  <a:pt x="219087" y="15976"/>
                </a:lnTo>
                <a:lnTo>
                  <a:pt x="168465" y="8229"/>
                </a:lnTo>
                <a:lnTo>
                  <a:pt x="123685" y="14249"/>
                </a:lnTo>
                <a:lnTo>
                  <a:pt x="83439" y="31229"/>
                </a:lnTo>
                <a:lnTo>
                  <a:pt x="49352" y="57581"/>
                </a:lnTo>
                <a:lnTo>
                  <a:pt x="23012" y="91668"/>
                </a:lnTo>
                <a:lnTo>
                  <a:pt x="6019" y="131914"/>
                </a:lnTo>
                <a:lnTo>
                  <a:pt x="0" y="176707"/>
                </a:lnTo>
                <a:lnTo>
                  <a:pt x="6019" y="221488"/>
                </a:lnTo>
                <a:lnTo>
                  <a:pt x="23012" y="261734"/>
                </a:lnTo>
                <a:lnTo>
                  <a:pt x="49352" y="295821"/>
                </a:lnTo>
                <a:lnTo>
                  <a:pt x="83439" y="322160"/>
                </a:lnTo>
                <a:lnTo>
                  <a:pt x="123685" y="339140"/>
                </a:lnTo>
                <a:lnTo>
                  <a:pt x="168465" y="345147"/>
                </a:lnTo>
                <a:lnTo>
                  <a:pt x="213258" y="339140"/>
                </a:lnTo>
                <a:lnTo>
                  <a:pt x="253492" y="322160"/>
                </a:lnTo>
                <a:lnTo>
                  <a:pt x="287591" y="295821"/>
                </a:lnTo>
                <a:lnTo>
                  <a:pt x="313931" y="261734"/>
                </a:lnTo>
                <a:lnTo>
                  <a:pt x="330911" y="221488"/>
                </a:lnTo>
                <a:lnTo>
                  <a:pt x="336931" y="176707"/>
                </a:lnTo>
                <a:lnTo>
                  <a:pt x="336931" y="170624"/>
                </a:lnTo>
                <a:close/>
              </a:path>
              <a:path w="1986914" h="351790">
                <a:moveTo>
                  <a:pt x="629602" y="301358"/>
                </a:moveTo>
                <a:lnTo>
                  <a:pt x="395681" y="301358"/>
                </a:lnTo>
                <a:lnTo>
                  <a:pt x="395681" y="338162"/>
                </a:lnTo>
                <a:lnTo>
                  <a:pt x="629602" y="338162"/>
                </a:lnTo>
                <a:lnTo>
                  <a:pt x="629602" y="301358"/>
                </a:lnTo>
                <a:close/>
              </a:path>
              <a:path w="1986914" h="351790">
                <a:moveTo>
                  <a:pt x="629602" y="158267"/>
                </a:moveTo>
                <a:lnTo>
                  <a:pt x="395681" y="158267"/>
                </a:lnTo>
                <a:lnTo>
                  <a:pt x="395681" y="195072"/>
                </a:lnTo>
                <a:lnTo>
                  <a:pt x="629602" y="195072"/>
                </a:lnTo>
                <a:lnTo>
                  <a:pt x="629602" y="158267"/>
                </a:lnTo>
                <a:close/>
              </a:path>
              <a:path w="1986914" h="351790">
                <a:moveTo>
                  <a:pt x="629602" y="15405"/>
                </a:moveTo>
                <a:lnTo>
                  <a:pt x="395681" y="15405"/>
                </a:lnTo>
                <a:lnTo>
                  <a:pt x="395681" y="52209"/>
                </a:lnTo>
                <a:lnTo>
                  <a:pt x="629602" y="52209"/>
                </a:lnTo>
                <a:lnTo>
                  <a:pt x="629602" y="15405"/>
                </a:lnTo>
                <a:close/>
              </a:path>
              <a:path w="1986914" h="351790">
                <a:moveTo>
                  <a:pt x="974077" y="15405"/>
                </a:moveTo>
                <a:lnTo>
                  <a:pt x="933843" y="15405"/>
                </a:lnTo>
                <a:lnTo>
                  <a:pt x="933843" y="253746"/>
                </a:lnTo>
                <a:lnTo>
                  <a:pt x="691642" y="0"/>
                </a:lnTo>
                <a:lnTo>
                  <a:pt x="691642" y="338061"/>
                </a:lnTo>
                <a:lnTo>
                  <a:pt x="731862" y="338061"/>
                </a:lnTo>
                <a:lnTo>
                  <a:pt x="731862" y="97561"/>
                </a:lnTo>
                <a:lnTo>
                  <a:pt x="974077" y="351307"/>
                </a:lnTo>
                <a:lnTo>
                  <a:pt x="974077" y="15405"/>
                </a:lnTo>
                <a:close/>
              </a:path>
              <a:path w="1986914" h="351790">
                <a:moveTo>
                  <a:pt x="1270076" y="158267"/>
                </a:moveTo>
                <a:lnTo>
                  <a:pt x="1036154" y="158267"/>
                </a:lnTo>
                <a:lnTo>
                  <a:pt x="1036154" y="195072"/>
                </a:lnTo>
                <a:lnTo>
                  <a:pt x="1270076" y="195072"/>
                </a:lnTo>
                <a:lnTo>
                  <a:pt x="1270076" y="158267"/>
                </a:lnTo>
                <a:close/>
              </a:path>
              <a:path w="1986914" h="351790">
                <a:moveTo>
                  <a:pt x="1271270" y="301358"/>
                </a:moveTo>
                <a:lnTo>
                  <a:pt x="1037336" y="301358"/>
                </a:lnTo>
                <a:lnTo>
                  <a:pt x="1037336" y="338162"/>
                </a:lnTo>
                <a:lnTo>
                  <a:pt x="1271270" y="338162"/>
                </a:lnTo>
                <a:lnTo>
                  <a:pt x="1271270" y="301358"/>
                </a:lnTo>
                <a:close/>
              </a:path>
              <a:path w="1986914" h="351790">
                <a:moveTo>
                  <a:pt x="1271270" y="15405"/>
                </a:moveTo>
                <a:lnTo>
                  <a:pt x="1037336" y="15405"/>
                </a:lnTo>
                <a:lnTo>
                  <a:pt x="1037336" y="52209"/>
                </a:lnTo>
                <a:lnTo>
                  <a:pt x="1271270" y="52209"/>
                </a:lnTo>
                <a:lnTo>
                  <a:pt x="1271270" y="15405"/>
                </a:lnTo>
                <a:close/>
              </a:path>
              <a:path w="1986914" h="351790">
                <a:moveTo>
                  <a:pt x="1509953" y="244335"/>
                </a:moveTo>
                <a:lnTo>
                  <a:pt x="1487106" y="182295"/>
                </a:lnTo>
                <a:lnTo>
                  <a:pt x="1429943" y="147205"/>
                </a:lnTo>
                <a:lnTo>
                  <a:pt x="1406817" y="138226"/>
                </a:lnTo>
                <a:lnTo>
                  <a:pt x="1391310" y="131305"/>
                </a:lnTo>
                <a:lnTo>
                  <a:pt x="1376819" y="121691"/>
                </a:lnTo>
                <a:lnTo>
                  <a:pt x="1366088" y="108800"/>
                </a:lnTo>
                <a:lnTo>
                  <a:pt x="1361897" y="91998"/>
                </a:lnTo>
                <a:lnTo>
                  <a:pt x="1366710" y="72936"/>
                </a:lnTo>
                <a:lnTo>
                  <a:pt x="1379220" y="58521"/>
                </a:lnTo>
                <a:lnTo>
                  <a:pt x="1396542" y="49403"/>
                </a:lnTo>
                <a:lnTo>
                  <a:pt x="1415808" y="46228"/>
                </a:lnTo>
                <a:lnTo>
                  <a:pt x="1432496" y="48145"/>
                </a:lnTo>
                <a:lnTo>
                  <a:pt x="1446352" y="53873"/>
                </a:lnTo>
                <a:lnTo>
                  <a:pt x="1457871" y="63360"/>
                </a:lnTo>
                <a:lnTo>
                  <a:pt x="1467573" y="76593"/>
                </a:lnTo>
                <a:lnTo>
                  <a:pt x="1499679" y="57353"/>
                </a:lnTo>
                <a:lnTo>
                  <a:pt x="1484363" y="36537"/>
                </a:lnTo>
                <a:lnTo>
                  <a:pt x="1465072" y="21234"/>
                </a:lnTo>
                <a:lnTo>
                  <a:pt x="1442326" y="11785"/>
                </a:lnTo>
                <a:lnTo>
                  <a:pt x="1416659" y="8559"/>
                </a:lnTo>
                <a:lnTo>
                  <a:pt x="1381239" y="14249"/>
                </a:lnTo>
                <a:lnTo>
                  <a:pt x="1350873" y="30708"/>
                </a:lnTo>
                <a:lnTo>
                  <a:pt x="1329651" y="56934"/>
                </a:lnTo>
                <a:lnTo>
                  <a:pt x="1321663" y="91998"/>
                </a:lnTo>
                <a:lnTo>
                  <a:pt x="1327454" y="121500"/>
                </a:lnTo>
                <a:lnTo>
                  <a:pt x="1342948" y="143789"/>
                </a:lnTo>
                <a:lnTo>
                  <a:pt x="1365351" y="160604"/>
                </a:lnTo>
                <a:lnTo>
                  <a:pt x="1391843" y="173736"/>
                </a:lnTo>
                <a:lnTo>
                  <a:pt x="1414094" y="183159"/>
                </a:lnTo>
                <a:lnTo>
                  <a:pt x="1434515" y="192709"/>
                </a:lnTo>
                <a:lnTo>
                  <a:pt x="1452333" y="205079"/>
                </a:lnTo>
                <a:lnTo>
                  <a:pt x="1464945" y="221780"/>
                </a:lnTo>
                <a:lnTo>
                  <a:pt x="1469720" y="244335"/>
                </a:lnTo>
                <a:lnTo>
                  <a:pt x="1465300" y="268427"/>
                </a:lnTo>
                <a:lnTo>
                  <a:pt x="1452981" y="288467"/>
                </a:lnTo>
                <a:lnTo>
                  <a:pt x="1434160" y="302171"/>
                </a:lnTo>
                <a:lnTo>
                  <a:pt x="1410246" y="307251"/>
                </a:lnTo>
                <a:lnTo>
                  <a:pt x="1385798" y="302679"/>
                </a:lnTo>
                <a:lnTo>
                  <a:pt x="1365846" y="289966"/>
                </a:lnTo>
                <a:lnTo>
                  <a:pt x="1352473" y="270598"/>
                </a:lnTo>
                <a:lnTo>
                  <a:pt x="1347762" y="246049"/>
                </a:lnTo>
                <a:lnTo>
                  <a:pt x="1307109" y="254609"/>
                </a:lnTo>
                <a:lnTo>
                  <a:pt x="1318234" y="290563"/>
                </a:lnTo>
                <a:lnTo>
                  <a:pt x="1339964" y="319176"/>
                </a:lnTo>
                <a:lnTo>
                  <a:pt x="1370177" y="338086"/>
                </a:lnTo>
                <a:lnTo>
                  <a:pt x="1406817" y="344906"/>
                </a:lnTo>
                <a:lnTo>
                  <a:pt x="1447304" y="337439"/>
                </a:lnTo>
                <a:lnTo>
                  <a:pt x="1480045" y="316611"/>
                </a:lnTo>
                <a:lnTo>
                  <a:pt x="1501965" y="284797"/>
                </a:lnTo>
                <a:lnTo>
                  <a:pt x="1509953" y="244335"/>
                </a:lnTo>
                <a:close/>
              </a:path>
              <a:path w="1986914" h="351790">
                <a:moveTo>
                  <a:pt x="1778444" y="15405"/>
                </a:moveTo>
                <a:lnTo>
                  <a:pt x="1732241" y="15405"/>
                </a:lnTo>
                <a:lnTo>
                  <a:pt x="1653082" y="153187"/>
                </a:lnTo>
                <a:lnTo>
                  <a:pt x="1573923" y="15405"/>
                </a:lnTo>
                <a:lnTo>
                  <a:pt x="1527695" y="15405"/>
                </a:lnTo>
                <a:lnTo>
                  <a:pt x="1632978" y="197700"/>
                </a:lnTo>
                <a:lnTo>
                  <a:pt x="1632978" y="338074"/>
                </a:lnTo>
                <a:lnTo>
                  <a:pt x="1673199" y="338074"/>
                </a:lnTo>
                <a:lnTo>
                  <a:pt x="1673199" y="197700"/>
                </a:lnTo>
                <a:lnTo>
                  <a:pt x="1778444" y="15405"/>
                </a:lnTo>
                <a:close/>
              </a:path>
              <a:path w="1986914" h="351790">
                <a:moveTo>
                  <a:pt x="1986419" y="244335"/>
                </a:moveTo>
                <a:lnTo>
                  <a:pt x="1963585" y="182295"/>
                </a:lnTo>
                <a:lnTo>
                  <a:pt x="1906409" y="147205"/>
                </a:lnTo>
                <a:lnTo>
                  <a:pt x="1883295" y="138226"/>
                </a:lnTo>
                <a:lnTo>
                  <a:pt x="1867789" y="131305"/>
                </a:lnTo>
                <a:lnTo>
                  <a:pt x="1853285" y="121691"/>
                </a:lnTo>
                <a:lnTo>
                  <a:pt x="1842554" y="108800"/>
                </a:lnTo>
                <a:lnTo>
                  <a:pt x="1838363" y="91998"/>
                </a:lnTo>
                <a:lnTo>
                  <a:pt x="1843176" y="72936"/>
                </a:lnTo>
                <a:lnTo>
                  <a:pt x="1855685" y="58521"/>
                </a:lnTo>
                <a:lnTo>
                  <a:pt x="1873021" y="49403"/>
                </a:lnTo>
                <a:lnTo>
                  <a:pt x="1892287" y="46228"/>
                </a:lnTo>
                <a:lnTo>
                  <a:pt x="1908987" y="48145"/>
                </a:lnTo>
                <a:lnTo>
                  <a:pt x="1922830" y="53873"/>
                </a:lnTo>
                <a:lnTo>
                  <a:pt x="1934349" y="63360"/>
                </a:lnTo>
                <a:lnTo>
                  <a:pt x="1944052" y="76593"/>
                </a:lnTo>
                <a:lnTo>
                  <a:pt x="1976158" y="57353"/>
                </a:lnTo>
                <a:lnTo>
                  <a:pt x="1960841" y="36537"/>
                </a:lnTo>
                <a:lnTo>
                  <a:pt x="1941550" y="21234"/>
                </a:lnTo>
                <a:lnTo>
                  <a:pt x="1918804" y="11785"/>
                </a:lnTo>
                <a:lnTo>
                  <a:pt x="1893138" y="8559"/>
                </a:lnTo>
                <a:lnTo>
                  <a:pt x="1857705" y="14249"/>
                </a:lnTo>
                <a:lnTo>
                  <a:pt x="1827339" y="30708"/>
                </a:lnTo>
                <a:lnTo>
                  <a:pt x="1806117" y="56934"/>
                </a:lnTo>
                <a:lnTo>
                  <a:pt x="1798129" y="91998"/>
                </a:lnTo>
                <a:lnTo>
                  <a:pt x="1803920" y="121500"/>
                </a:lnTo>
                <a:lnTo>
                  <a:pt x="1819427" y="143789"/>
                </a:lnTo>
                <a:lnTo>
                  <a:pt x="1841830" y="160604"/>
                </a:lnTo>
                <a:lnTo>
                  <a:pt x="1868322" y="173736"/>
                </a:lnTo>
                <a:lnTo>
                  <a:pt x="1890560" y="183159"/>
                </a:lnTo>
                <a:lnTo>
                  <a:pt x="1910994" y="192709"/>
                </a:lnTo>
                <a:lnTo>
                  <a:pt x="1928812" y="205079"/>
                </a:lnTo>
                <a:lnTo>
                  <a:pt x="1941410" y="221780"/>
                </a:lnTo>
                <a:lnTo>
                  <a:pt x="1946186" y="244335"/>
                </a:lnTo>
                <a:lnTo>
                  <a:pt x="1941766" y="268427"/>
                </a:lnTo>
                <a:lnTo>
                  <a:pt x="1929447" y="288467"/>
                </a:lnTo>
                <a:lnTo>
                  <a:pt x="1910626" y="302171"/>
                </a:lnTo>
                <a:lnTo>
                  <a:pt x="1886712" y="307251"/>
                </a:lnTo>
                <a:lnTo>
                  <a:pt x="1862277" y="302679"/>
                </a:lnTo>
                <a:lnTo>
                  <a:pt x="1842325" y="289966"/>
                </a:lnTo>
                <a:lnTo>
                  <a:pt x="1828952" y="270598"/>
                </a:lnTo>
                <a:lnTo>
                  <a:pt x="1824240" y="246049"/>
                </a:lnTo>
                <a:lnTo>
                  <a:pt x="1783575" y="254609"/>
                </a:lnTo>
                <a:lnTo>
                  <a:pt x="1794713" y="290563"/>
                </a:lnTo>
                <a:lnTo>
                  <a:pt x="1816430" y="319176"/>
                </a:lnTo>
                <a:lnTo>
                  <a:pt x="1846656" y="338086"/>
                </a:lnTo>
                <a:lnTo>
                  <a:pt x="1883295" y="344906"/>
                </a:lnTo>
                <a:lnTo>
                  <a:pt x="1923783" y="337439"/>
                </a:lnTo>
                <a:lnTo>
                  <a:pt x="1956523" y="316611"/>
                </a:lnTo>
                <a:lnTo>
                  <a:pt x="1978431" y="284797"/>
                </a:lnTo>
                <a:lnTo>
                  <a:pt x="1986419" y="244335"/>
                </a:lnTo>
                <a:close/>
              </a:path>
            </a:pathLst>
          </a:custGeom>
          <a:solidFill>
            <a:srgbClr val="005A9C"/>
          </a:solidFill>
        </p:spPr>
        <p:txBody>
          <a:bodyPr wrap="square" lIns="0" tIns="0" rIns="0" bIns="0" rtlCol="0"/>
          <a:lstStyle/>
          <a:p>
            <a:pPr algn="l" rtl="0"/>
            <a:endParaRPr/>
          </a:p>
        </p:txBody>
      </p:sp>
      <p:pic>
        <p:nvPicPr>
          <p:cNvPr id="77" name="object 66">
            <a:extLst>
              <a:ext uri="{FF2B5EF4-FFF2-40B4-BE49-F238E27FC236}">
                <a16:creationId xmlns:a16="http://schemas.microsoft.com/office/drawing/2014/main" id="{7E5FD076-F5F3-5EBD-3178-113D419AA2DC}"/>
              </a:ext>
            </a:extLst>
          </p:cNvPr>
          <p:cNvPicPr/>
          <p:nvPr/>
        </p:nvPicPr>
        <p:blipFill>
          <a:blip r:embed="rId19" cstate="print"/>
          <a:stretch>
            <a:fillRect/>
          </a:stretch>
        </p:blipFill>
        <p:spPr>
          <a:xfrm>
            <a:off x="8100449" y="5339522"/>
            <a:ext cx="1232054" cy="281492"/>
          </a:xfrm>
          <a:prstGeom prst="rect">
            <a:avLst/>
          </a:prstGeom>
        </p:spPr>
      </p:pic>
      <p:sp>
        <p:nvSpPr>
          <p:cNvPr id="2" name="object 24">
            <a:extLst>
              <a:ext uri="{FF2B5EF4-FFF2-40B4-BE49-F238E27FC236}">
                <a16:creationId xmlns:a16="http://schemas.microsoft.com/office/drawing/2014/main" id="{E12862C6-F305-47A3-2ADF-A769D1AC680F}"/>
              </a:ext>
            </a:extLst>
          </p:cNvPr>
          <p:cNvSpPr/>
          <p:nvPr/>
        </p:nvSpPr>
        <p:spPr>
          <a:xfrm>
            <a:off x="6087118" y="5002160"/>
            <a:ext cx="1699941" cy="1005389"/>
          </a:xfrm>
          <a:custGeom>
            <a:avLst/>
            <a:gdLst/>
            <a:ahLst/>
            <a:cxnLst/>
            <a:rect l="l" t="t" r="r" b="b"/>
            <a:pathLst>
              <a:path w="2458720" h="1454150">
                <a:moveTo>
                  <a:pt x="2457806" y="443"/>
                </a:moveTo>
                <a:lnTo>
                  <a:pt x="-124" y="443"/>
                </a:lnTo>
                <a:lnTo>
                  <a:pt x="-124" y="1454430"/>
                </a:lnTo>
                <a:lnTo>
                  <a:pt x="2457806" y="1454430"/>
                </a:lnTo>
                <a:lnTo>
                  <a:pt x="2457806" y="443"/>
                </a:lnTo>
                <a:close/>
              </a:path>
            </a:pathLst>
          </a:custGeom>
          <a:solidFill>
            <a:srgbClr val="FFFFFF"/>
          </a:solidFill>
        </p:spPr>
        <p:txBody>
          <a:bodyPr wrap="square" lIns="0" tIns="0" rIns="0" bIns="0" rtlCol="0"/>
          <a:lstStyle/>
          <a:p>
            <a:endParaRPr/>
          </a:p>
        </p:txBody>
      </p:sp>
      <p:sp>
        <p:nvSpPr>
          <p:cNvPr id="3" name="object 26">
            <a:extLst>
              <a:ext uri="{FF2B5EF4-FFF2-40B4-BE49-F238E27FC236}">
                <a16:creationId xmlns:a16="http://schemas.microsoft.com/office/drawing/2014/main" id="{3F3D94DD-72C4-9F21-8317-463311E6B56A}"/>
              </a:ext>
            </a:extLst>
          </p:cNvPr>
          <p:cNvSpPr/>
          <p:nvPr/>
        </p:nvSpPr>
        <p:spPr>
          <a:xfrm>
            <a:off x="6072798" y="5999312"/>
            <a:ext cx="1699941" cy="39513"/>
          </a:xfrm>
          <a:custGeom>
            <a:avLst/>
            <a:gdLst/>
            <a:ahLst/>
            <a:cxnLst/>
            <a:rect l="l" t="t" r="r" b="b"/>
            <a:pathLst>
              <a:path w="2458720" h="57150">
                <a:moveTo>
                  <a:pt x="-124" y="57043"/>
                </a:moveTo>
                <a:lnTo>
                  <a:pt x="-124" y="305"/>
                </a:lnTo>
                <a:lnTo>
                  <a:pt x="2457806" y="305"/>
                </a:lnTo>
                <a:lnTo>
                  <a:pt x="2457806" y="57043"/>
                </a:lnTo>
                <a:lnTo>
                  <a:pt x="-124" y="57043"/>
                </a:lnTo>
                <a:close/>
              </a:path>
            </a:pathLst>
          </a:custGeom>
          <a:solidFill>
            <a:srgbClr val="0283DC"/>
          </a:solidFill>
        </p:spPr>
        <p:txBody>
          <a:bodyPr wrap="square" lIns="0" tIns="0" rIns="0" bIns="0" rtlCol="0"/>
          <a:lstStyle/>
          <a:p>
            <a:endParaRPr/>
          </a:p>
        </p:txBody>
      </p:sp>
      <p:pic>
        <p:nvPicPr>
          <p:cNvPr id="9" name="Picture 8">
            <a:extLst>
              <a:ext uri="{FF2B5EF4-FFF2-40B4-BE49-F238E27FC236}">
                <a16:creationId xmlns:a16="http://schemas.microsoft.com/office/drawing/2014/main" id="{7A568063-5817-1C8A-D80D-558D5558B7F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43699" y="5455229"/>
            <a:ext cx="1389302" cy="174975"/>
          </a:xfrm>
          <a:prstGeom prst="rect">
            <a:avLst/>
          </a:prstGeom>
        </p:spPr>
      </p:pic>
      <p:sp>
        <p:nvSpPr>
          <p:cNvPr id="12" name="object 24">
            <a:extLst>
              <a:ext uri="{FF2B5EF4-FFF2-40B4-BE49-F238E27FC236}">
                <a16:creationId xmlns:a16="http://schemas.microsoft.com/office/drawing/2014/main" id="{49E1CF2F-AB91-408E-B290-BF658453D90F}"/>
              </a:ext>
            </a:extLst>
          </p:cNvPr>
          <p:cNvSpPr/>
          <p:nvPr/>
        </p:nvSpPr>
        <p:spPr>
          <a:xfrm>
            <a:off x="4253297" y="5003812"/>
            <a:ext cx="1699941" cy="1005389"/>
          </a:xfrm>
          <a:custGeom>
            <a:avLst/>
            <a:gdLst/>
            <a:ahLst/>
            <a:cxnLst/>
            <a:rect l="l" t="t" r="r" b="b"/>
            <a:pathLst>
              <a:path w="2458720" h="1454150">
                <a:moveTo>
                  <a:pt x="2457806" y="443"/>
                </a:moveTo>
                <a:lnTo>
                  <a:pt x="-124" y="443"/>
                </a:lnTo>
                <a:lnTo>
                  <a:pt x="-124" y="1454430"/>
                </a:lnTo>
                <a:lnTo>
                  <a:pt x="2457806" y="1454430"/>
                </a:lnTo>
                <a:lnTo>
                  <a:pt x="2457806" y="443"/>
                </a:lnTo>
                <a:close/>
              </a:path>
            </a:pathLst>
          </a:custGeom>
          <a:solidFill>
            <a:srgbClr val="FFFFFF"/>
          </a:solidFill>
        </p:spPr>
        <p:txBody>
          <a:bodyPr wrap="square" lIns="0" tIns="0" rIns="0" bIns="0" rtlCol="0"/>
          <a:lstStyle/>
          <a:p>
            <a:endParaRPr/>
          </a:p>
        </p:txBody>
      </p:sp>
      <p:sp>
        <p:nvSpPr>
          <p:cNvPr id="13" name="object 61">
            <a:extLst>
              <a:ext uri="{FF2B5EF4-FFF2-40B4-BE49-F238E27FC236}">
                <a16:creationId xmlns:a16="http://schemas.microsoft.com/office/drawing/2014/main" id="{1433FD1C-6524-2855-BBA9-9D9A456E9AD4}"/>
              </a:ext>
            </a:extLst>
          </p:cNvPr>
          <p:cNvSpPr/>
          <p:nvPr/>
        </p:nvSpPr>
        <p:spPr>
          <a:xfrm>
            <a:off x="4253296" y="6016820"/>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14" name="object 61">
            <a:extLst>
              <a:ext uri="{FF2B5EF4-FFF2-40B4-BE49-F238E27FC236}">
                <a16:creationId xmlns:a16="http://schemas.microsoft.com/office/drawing/2014/main" id="{C6071EF3-5BBD-4384-9689-574A990E61A0}"/>
              </a:ext>
            </a:extLst>
          </p:cNvPr>
          <p:cNvSpPr/>
          <p:nvPr/>
        </p:nvSpPr>
        <p:spPr>
          <a:xfrm>
            <a:off x="4245704" y="4881036"/>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15" name="object 61">
            <a:extLst>
              <a:ext uri="{FF2B5EF4-FFF2-40B4-BE49-F238E27FC236}">
                <a16:creationId xmlns:a16="http://schemas.microsoft.com/office/drawing/2014/main" id="{0B1BD8DF-735C-6D6A-1380-53FAE6572234}"/>
              </a:ext>
            </a:extLst>
          </p:cNvPr>
          <p:cNvSpPr/>
          <p:nvPr/>
        </p:nvSpPr>
        <p:spPr>
          <a:xfrm>
            <a:off x="2401960" y="3784140"/>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16" name="object 61">
            <a:extLst>
              <a:ext uri="{FF2B5EF4-FFF2-40B4-BE49-F238E27FC236}">
                <a16:creationId xmlns:a16="http://schemas.microsoft.com/office/drawing/2014/main" id="{E445E009-B6F2-AC92-2100-842F23204A27}"/>
              </a:ext>
            </a:extLst>
          </p:cNvPr>
          <p:cNvSpPr/>
          <p:nvPr/>
        </p:nvSpPr>
        <p:spPr>
          <a:xfrm>
            <a:off x="4222361" y="3758407"/>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20" name="object 61">
            <a:extLst>
              <a:ext uri="{FF2B5EF4-FFF2-40B4-BE49-F238E27FC236}">
                <a16:creationId xmlns:a16="http://schemas.microsoft.com/office/drawing/2014/main" id="{7595674E-0EB0-A02F-3DD9-2CDF7CFB79FE}"/>
              </a:ext>
            </a:extLst>
          </p:cNvPr>
          <p:cNvSpPr/>
          <p:nvPr/>
        </p:nvSpPr>
        <p:spPr>
          <a:xfrm>
            <a:off x="2409866" y="4891585"/>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21" name="object 4">
            <a:extLst>
              <a:ext uri="{FF2B5EF4-FFF2-40B4-BE49-F238E27FC236}">
                <a16:creationId xmlns:a16="http://schemas.microsoft.com/office/drawing/2014/main" id="{937758BC-0862-6000-6673-71AFE6F18F1F}"/>
              </a:ext>
            </a:extLst>
          </p:cNvPr>
          <p:cNvSpPr/>
          <p:nvPr/>
        </p:nvSpPr>
        <p:spPr>
          <a:xfrm>
            <a:off x="2415415" y="5016584"/>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22" name="object 4">
            <a:extLst>
              <a:ext uri="{FF2B5EF4-FFF2-40B4-BE49-F238E27FC236}">
                <a16:creationId xmlns:a16="http://schemas.microsoft.com/office/drawing/2014/main" id="{D5DF663E-6659-0DF9-1355-160F53D7542A}"/>
              </a:ext>
            </a:extLst>
          </p:cNvPr>
          <p:cNvSpPr/>
          <p:nvPr/>
        </p:nvSpPr>
        <p:spPr>
          <a:xfrm>
            <a:off x="2415416" y="3897733"/>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25" name="object 4">
            <a:extLst>
              <a:ext uri="{FF2B5EF4-FFF2-40B4-BE49-F238E27FC236}">
                <a16:creationId xmlns:a16="http://schemas.microsoft.com/office/drawing/2014/main" id="{B2D34EB5-0EDD-255A-D4DD-3182C068F001}"/>
              </a:ext>
            </a:extLst>
          </p:cNvPr>
          <p:cNvSpPr/>
          <p:nvPr/>
        </p:nvSpPr>
        <p:spPr>
          <a:xfrm>
            <a:off x="4245704" y="3886214"/>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26" name="object 4">
            <a:extLst>
              <a:ext uri="{FF2B5EF4-FFF2-40B4-BE49-F238E27FC236}">
                <a16:creationId xmlns:a16="http://schemas.microsoft.com/office/drawing/2014/main" id="{730BD5A7-5EBC-613B-E16D-17690C99F6AE}"/>
              </a:ext>
            </a:extLst>
          </p:cNvPr>
          <p:cNvSpPr/>
          <p:nvPr/>
        </p:nvSpPr>
        <p:spPr>
          <a:xfrm>
            <a:off x="4222827" y="2770250"/>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27" name="object 4">
            <a:extLst>
              <a:ext uri="{FF2B5EF4-FFF2-40B4-BE49-F238E27FC236}">
                <a16:creationId xmlns:a16="http://schemas.microsoft.com/office/drawing/2014/main" id="{131D9E8B-14EB-ECB3-9BE2-F925BC29DF5E}"/>
              </a:ext>
            </a:extLst>
          </p:cNvPr>
          <p:cNvSpPr/>
          <p:nvPr/>
        </p:nvSpPr>
        <p:spPr>
          <a:xfrm>
            <a:off x="4201940" y="1605384"/>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28" name="object 4">
            <a:extLst>
              <a:ext uri="{FF2B5EF4-FFF2-40B4-BE49-F238E27FC236}">
                <a16:creationId xmlns:a16="http://schemas.microsoft.com/office/drawing/2014/main" id="{AD5674C1-A5F6-39DB-0E1F-6A0FB6EC36C3}"/>
              </a:ext>
            </a:extLst>
          </p:cNvPr>
          <p:cNvSpPr/>
          <p:nvPr/>
        </p:nvSpPr>
        <p:spPr>
          <a:xfrm>
            <a:off x="574028" y="3905952"/>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29" name="object 4">
            <a:extLst>
              <a:ext uri="{FF2B5EF4-FFF2-40B4-BE49-F238E27FC236}">
                <a16:creationId xmlns:a16="http://schemas.microsoft.com/office/drawing/2014/main" id="{F45347D0-ACBE-EC79-3E2B-B4F73AD14277}"/>
              </a:ext>
            </a:extLst>
          </p:cNvPr>
          <p:cNvSpPr/>
          <p:nvPr/>
        </p:nvSpPr>
        <p:spPr>
          <a:xfrm>
            <a:off x="2401961" y="2770250"/>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34" name="object 4">
            <a:extLst>
              <a:ext uri="{FF2B5EF4-FFF2-40B4-BE49-F238E27FC236}">
                <a16:creationId xmlns:a16="http://schemas.microsoft.com/office/drawing/2014/main" id="{2AF76CE1-68AE-3500-0404-626DEE4D2700}"/>
              </a:ext>
            </a:extLst>
          </p:cNvPr>
          <p:cNvSpPr/>
          <p:nvPr/>
        </p:nvSpPr>
        <p:spPr>
          <a:xfrm>
            <a:off x="591853" y="5013679"/>
            <a:ext cx="1699941" cy="1005389"/>
          </a:xfrm>
          <a:custGeom>
            <a:avLst/>
            <a:gdLst/>
            <a:ahLst/>
            <a:cxnLst/>
            <a:rect l="l" t="t" r="r" b="b"/>
            <a:pathLst>
              <a:path w="2458720" h="1454150">
                <a:moveTo>
                  <a:pt x="2457930" y="595"/>
                </a:moveTo>
                <a:lnTo>
                  <a:pt x="-124" y="595"/>
                </a:lnTo>
                <a:lnTo>
                  <a:pt x="-124" y="1454581"/>
                </a:lnTo>
                <a:lnTo>
                  <a:pt x="2457930" y="1454581"/>
                </a:lnTo>
                <a:lnTo>
                  <a:pt x="2457930" y="595"/>
                </a:lnTo>
                <a:close/>
              </a:path>
            </a:pathLst>
          </a:custGeom>
          <a:solidFill>
            <a:srgbClr val="FFFFFF"/>
          </a:solidFill>
        </p:spPr>
        <p:txBody>
          <a:bodyPr wrap="square" lIns="0" tIns="0" rIns="0" bIns="0" rtlCol="0"/>
          <a:lstStyle/>
          <a:p>
            <a:endParaRPr/>
          </a:p>
        </p:txBody>
      </p:sp>
      <p:sp>
        <p:nvSpPr>
          <p:cNvPr id="87" name="object 61">
            <a:extLst>
              <a:ext uri="{FF2B5EF4-FFF2-40B4-BE49-F238E27FC236}">
                <a16:creationId xmlns:a16="http://schemas.microsoft.com/office/drawing/2014/main" id="{311929E4-42A0-CF8F-C433-AF479B9976C5}"/>
              </a:ext>
            </a:extLst>
          </p:cNvPr>
          <p:cNvSpPr/>
          <p:nvPr/>
        </p:nvSpPr>
        <p:spPr>
          <a:xfrm>
            <a:off x="4201501" y="2618065"/>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88" name="object 61">
            <a:extLst>
              <a:ext uri="{FF2B5EF4-FFF2-40B4-BE49-F238E27FC236}">
                <a16:creationId xmlns:a16="http://schemas.microsoft.com/office/drawing/2014/main" id="{F68C32BD-0D76-C858-AC70-FC1C80728E8A}"/>
              </a:ext>
            </a:extLst>
          </p:cNvPr>
          <p:cNvSpPr/>
          <p:nvPr/>
        </p:nvSpPr>
        <p:spPr>
          <a:xfrm>
            <a:off x="574028" y="4899868"/>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89" name="object 61">
            <a:extLst>
              <a:ext uri="{FF2B5EF4-FFF2-40B4-BE49-F238E27FC236}">
                <a16:creationId xmlns:a16="http://schemas.microsoft.com/office/drawing/2014/main" id="{A8088095-5A80-6329-C9F4-C639614A25E4}"/>
              </a:ext>
            </a:extLst>
          </p:cNvPr>
          <p:cNvSpPr/>
          <p:nvPr/>
        </p:nvSpPr>
        <p:spPr>
          <a:xfrm>
            <a:off x="586724" y="6022923"/>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sp>
        <p:nvSpPr>
          <p:cNvPr id="90" name="object 61">
            <a:extLst>
              <a:ext uri="{FF2B5EF4-FFF2-40B4-BE49-F238E27FC236}">
                <a16:creationId xmlns:a16="http://schemas.microsoft.com/office/drawing/2014/main" id="{10FCAC95-A1C9-DF27-BD54-605A54EDF068}"/>
              </a:ext>
            </a:extLst>
          </p:cNvPr>
          <p:cNvSpPr/>
          <p:nvPr/>
        </p:nvSpPr>
        <p:spPr>
          <a:xfrm>
            <a:off x="2401960" y="6025678"/>
            <a:ext cx="1699941" cy="39513"/>
          </a:xfrm>
          <a:custGeom>
            <a:avLst/>
            <a:gdLst/>
            <a:ahLst/>
            <a:cxnLst/>
            <a:rect l="l" t="t" r="r" b="b"/>
            <a:pathLst>
              <a:path w="2458720" h="57150">
                <a:moveTo>
                  <a:pt x="2457930" y="152"/>
                </a:moveTo>
                <a:lnTo>
                  <a:pt x="-124" y="152"/>
                </a:lnTo>
                <a:lnTo>
                  <a:pt x="-124" y="56890"/>
                </a:lnTo>
                <a:lnTo>
                  <a:pt x="2457930" y="56890"/>
                </a:lnTo>
                <a:lnTo>
                  <a:pt x="2457930" y="152"/>
                </a:lnTo>
                <a:close/>
              </a:path>
            </a:pathLst>
          </a:custGeom>
          <a:solidFill>
            <a:srgbClr val="0283DC"/>
          </a:solidFill>
        </p:spPr>
        <p:txBody>
          <a:bodyPr wrap="square" lIns="0" tIns="0" rIns="0" bIns="0" rtlCol="0"/>
          <a:lstStyle/>
          <a:p>
            <a:endParaRPr/>
          </a:p>
        </p:txBody>
      </p:sp>
      <p:pic>
        <p:nvPicPr>
          <p:cNvPr id="91" name="Picture 90">
            <a:extLst>
              <a:ext uri="{FF2B5EF4-FFF2-40B4-BE49-F238E27FC236}">
                <a16:creationId xmlns:a16="http://schemas.microsoft.com/office/drawing/2014/main" id="{97C918FA-6478-4E76-A155-2FAA1A8E071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48246" y="1714564"/>
            <a:ext cx="1574056" cy="787028"/>
          </a:xfrm>
          <a:prstGeom prst="rect">
            <a:avLst/>
          </a:prstGeom>
        </p:spPr>
      </p:pic>
      <p:pic>
        <p:nvPicPr>
          <p:cNvPr id="92" name="Picture 91">
            <a:extLst>
              <a:ext uri="{FF2B5EF4-FFF2-40B4-BE49-F238E27FC236}">
                <a16:creationId xmlns:a16="http://schemas.microsoft.com/office/drawing/2014/main" id="{F5A354F6-8543-47F6-6591-6A7509FA9FE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14422" y="2572418"/>
            <a:ext cx="1401052" cy="1401052"/>
          </a:xfrm>
          <a:prstGeom prst="rect">
            <a:avLst/>
          </a:prstGeom>
        </p:spPr>
      </p:pic>
      <p:pic>
        <p:nvPicPr>
          <p:cNvPr id="93" name="Picture 92">
            <a:extLst>
              <a:ext uri="{FF2B5EF4-FFF2-40B4-BE49-F238E27FC236}">
                <a16:creationId xmlns:a16="http://schemas.microsoft.com/office/drawing/2014/main" id="{03B59533-7610-BAEE-2FC8-50BF035C7867}"/>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4648978" y="4086405"/>
            <a:ext cx="804645" cy="609065"/>
          </a:xfrm>
          <a:prstGeom prst="rect">
            <a:avLst/>
          </a:prstGeom>
        </p:spPr>
      </p:pic>
      <p:pic>
        <p:nvPicPr>
          <p:cNvPr id="94" name="Picture 93">
            <a:extLst>
              <a:ext uri="{FF2B5EF4-FFF2-40B4-BE49-F238E27FC236}">
                <a16:creationId xmlns:a16="http://schemas.microsoft.com/office/drawing/2014/main" id="{7E0DF20D-A5F4-5F60-7E46-56FD96DC568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13581" y="5194189"/>
            <a:ext cx="1117499" cy="631630"/>
          </a:xfrm>
          <a:prstGeom prst="rect">
            <a:avLst/>
          </a:prstGeom>
        </p:spPr>
      </p:pic>
      <p:pic>
        <p:nvPicPr>
          <p:cNvPr id="95" name="Picture 94">
            <a:extLst>
              <a:ext uri="{FF2B5EF4-FFF2-40B4-BE49-F238E27FC236}">
                <a16:creationId xmlns:a16="http://schemas.microsoft.com/office/drawing/2014/main" id="{DAFB9502-FFD2-2357-02AF-64543E0267A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88994" y="2736290"/>
            <a:ext cx="1200330" cy="1200330"/>
          </a:xfrm>
          <a:prstGeom prst="rect">
            <a:avLst/>
          </a:prstGeom>
        </p:spPr>
      </p:pic>
      <p:pic>
        <p:nvPicPr>
          <p:cNvPr id="96" name="Picture 95">
            <a:extLst>
              <a:ext uri="{FF2B5EF4-FFF2-40B4-BE49-F238E27FC236}">
                <a16:creationId xmlns:a16="http://schemas.microsoft.com/office/drawing/2014/main" id="{DA426EAD-3141-DACF-CE8A-9EE24A9A8E74}"/>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2526770" y="3955530"/>
            <a:ext cx="1466132" cy="874512"/>
          </a:xfrm>
          <a:prstGeom prst="rect">
            <a:avLst/>
          </a:prstGeom>
        </p:spPr>
      </p:pic>
      <p:pic>
        <p:nvPicPr>
          <p:cNvPr id="97" name="Picture 96">
            <a:extLst>
              <a:ext uri="{FF2B5EF4-FFF2-40B4-BE49-F238E27FC236}">
                <a16:creationId xmlns:a16="http://schemas.microsoft.com/office/drawing/2014/main" id="{AAB71F36-FC8D-06D5-C280-611189F3AF20}"/>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2647986" y="5006038"/>
            <a:ext cx="1282346" cy="993715"/>
          </a:xfrm>
          <a:prstGeom prst="rect">
            <a:avLst/>
          </a:prstGeom>
        </p:spPr>
      </p:pic>
      <p:grpSp>
        <p:nvGrpSpPr>
          <p:cNvPr id="105" name="object 118">
            <a:extLst>
              <a:ext uri="{FF2B5EF4-FFF2-40B4-BE49-F238E27FC236}">
                <a16:creationId xmlns:a16="http://schemas.microsoft.com/office/drawing/2014/main" id="{A24D3095-A3E9-AE43-95B0-89E93D27FF80}"/>
              </a:ext>
            </a:extLst>
          </p:cNvPr>
          <p:cNvGrpSpPr/>
          <p:nvPr/>
        </p:nvGrpSpPr>
        <p:grpSpPr>
          <a:xfrm>
            <a:off x="793468" y="4215454"/>
            <a:ext cx="1286452" cy="342795"/>
            <a:chOff x="12184901" y="7554563"/>
            <a:chExt cx="1518584" cy="356357"/>
          </a:xfrm>
        </p:grpSpPr>
        <p:sp>
          <p:nvSpPr>
            <p:cNvPr id="106" name="object 121">
              <a:extLst>
                <a:ext uri="{FF2B5EF4-FFF2-40B4-BE49-F238E27FC236}">
                  <a16:creationId xmlns:a16="http://schemas.microsoft.com/office/drawing/2014/main" id="{5E076872-7603-8F41-9B94-EA53853DEE81}"/>
                </a:ext>
              </a:extLst>
            </p:cNvPr>
            <p:cNvSpPr/>
            <p:nvPr/>
          </p:nvSpPr>
          <p:spPr>
            <a:xfrm>
              <a:off x="13347250" y="7554566"/>
              <a:ext cx="356235" cy="354965"/>
            </a:xfrm>
            <a:custGeom>
              <a:avLst/>
              <a:gdLst/>
              <a:ahLst/>
              <a:cxnLst/>
              <a:rect l="l" t="t" r="r" b="b"/>
              <a:pathLst>
                <a:path w="356234" h="354965">
                  <a:moveTo>
                    <a:pt x="355992" y="354364"/>
                  </a:moveTo>
                  <a:lnTo>
                    <a:pt x="0" y="354364"/>
                  </a:lnTo>
                  <a:lnTo>
                    <a:pt x="0" y="0"/>
                  </a:lnTo>
                  <a:lnTo>
                    <a:pt x="355992" y="0"/>
                  </a:lnTo>
                  <a:lnTo>
                    <a:pt x="355992" y="33422"/>
                  </a:lnTo>
                  <a:lnTo>
                    <a:pt x="220164" y="33422"/>
                  </a:lnTo>
                  <a:lnTo>
                    <a:pt x="132883" y="60855"/>
                  </a:lnTo>
                  <a:lnTo>
                    <a:pt x="132883" y="320462"/>
                  </a:lnTo>
                  <a:lnTo>
                    <a:pt x="355992" y="320462"/>
                  </a:lnTo>
                  <a:lnTo>
                    <a:pt x="355992" y="354364"/>
                  </a:lnTo>
                  <a:close/>
                </a:path>
                <a:path w="356234" h="354965">
                  <a:moveTo>
                    <a:pt x="355992" y="320462"/>
                  </a:moveTo>
                  <a:lnTo>
                    <a:pt x="132883" y="320462"/>
                  </a:lnTo>
                  <a:lnTo>
                    <a:pt x="220164" y="291023"/>
                  </a:lnTo>
                  <a:lnTo>
                    <a:pt x="220164" y="33422"/>
                  </a:lnTo>
                  <a:lnTo>
                    <a:pt x="355992" y="33422"/>
                  </a:lnTo>
                  <a:lnTo>
                    <a:pt x="355992" y="320462"/>
                  </a:lnTo>
                  <a:close/>
                </a:path>
              </a:pathLst>
            </a:custGeom>
            <a:solidFill>
              <a:srgbClr val="400500"/>
            </a:solidFill>
          </p:spPr>
          <p:txBody>
            <a:bodyPr wrap="square" lIns="0" tIns="0" rIns="0" bIns="0" rtlCol="0"/>
            <a:lstStyle/>
            <a:p>
              <a:endParaRPr baseline="-25000"/>
            </a:p>
          </p:txBody>
        </p:sp>
        <p:pic>
          <p:nvPicPr>
            <p:cNvPr id="107" name="object 122">
              <a:extLst>
                <a:ext uri="{FF2B5EF4-FFF2-40B4-BE49-F238E27FC236}">
                  <a16:creationId xmlns:a16="http://schemas.microsoft.com/office/drawing/2014/main" id="{26F7F4E0-0D36-B447-BCB7-AD3ABD95FEBB}"/>
                </a:ext>
              </a:extLst>
            </p:cNvPr>
            <p:cNvPicPr/>
            <p:nvPr/>
          </p:nvPicPr>
          <p:blipFill>
            <a:blip r:embed="rId28" cstate="print"/>
            <a:stretch>
              <a:fillRect/>
            </a:stretch>
          </p:blipFill>
          <p:spPr>
            <a:xfrm>
              <a:off x="12191095" y="7805487"/>
              <a:ext cx="80520" cy="104849"/>
            </a:xfrm>
            <a:prstGeom prst="rect">
              <a:avLst/>
            </a:prstGeom>
          </p:spPr>
        </p:pic>
        <p:sp>
          <p:nvSpPr>
            <p:cNvPr id="108" name="object 123">
              <a:extLst>
                <a:ext uri="{FF2B5EF4-FFF2-40B4-BE49-F238E27FC236}">
                  <a16:creationId xmlns:a16="http://schemas.microsoft.com/office/drawing/2014/main" id="{9ACECE01-CDBE-634A-B56B-CFCE3617787F}"/>
                </a:ext>
              </a:extLst>
            </p:cNvPr>
            <p:cNvSpPr/>
            <p:nvPr/>
          </p:nvSpPr>
          <p:spPr>
            <a:xfrm>
              <a:off x="12695206" y="7805487"/>
              <a:ext cx="81280" cy="105410"/>
            </a:xfrm>
            <a:custGeom>
              <a:avLst/>
              <a:gdLst/>
              <a:ahLst/>
              <a:cxnLst/>
              <a:rect l="l" t="t" r="r" b="b"/>
              <a:pathLst>
                <a:path w="81279" h="105409">
                  <a:moveTo>
                    <a:pt x="10818" y="25770"/>
                  </a:moveTo>
                  <a:lnTo>
                    <a:pt x="43633" y="0"/>
                  </a:lnTo>
                  <a:lnTo>
                    <a:pt x="56853" y="1146"/>
                  </a:lnTo>
                  <a:lnTo>
                    <a:pt x="68753" y="6025"/>
                  </a:lnTo>
                  <a:lnTo>
                    <a:pt x="77349" y="16797"/>
                  </a:lnTo>
                  <a:lnTo>
                    <a:pt x="78144" y="21323"/>
                  </a:lnTo>
                  <a:lnTo>
                    <a:pt x="37157" y="21323"/>
                  </a:lnTo>
                  <a:lnTo>
                    <a:pt x="31837" y="21672"/>
                  </a:lnTo>
                  <a:lnTo>
                    <a:pt x="25486" y="22626"/>
                  </a:lnTo>
                  <a:lnTo>
                    <a:pt x="18386" y="24039"/>
                  </a:lnTo>
                  <a:lnTo>
                    <a:pt x="10818" y="25770"/>
                  </a:lnTo>
                  <a:close/>
                </a:path>
                <a:path w="81279" h="105409">
                  <a:moveTo>
                    <a:pt x="30982" y="104849"/>
                  </a:moveTo>
                  <a:lnTo>
                    <a:pt x="19022" y="102567"/>
                  </a:lnTo>
                  <a:lnTo>
                    <a:pt x="9163" y="96242"/>
                  </a:lnTo>
                  <a:lnTo>
                    <a:pt x="2468" y="86655"/>
                  </a:lnTo>
                  <a:lnTo>
                    <a:pt x="0" y="74586"/>
                  </a:lnTo>
                  <a:lnTo>
                    <a:pt x="3873" y="59273"/>
                  </a:lnTo>
                  <a:lnTo>
                    <a:pt x="14918" y="48971"/>
                  </a:lnTo>
                  <a:lnTo>
                    <a:pt x="32270" y="42922"/>
                  </a:lnTo>
                  <a:lnTo>
                    <a:pt x="55067" y="40370"/>
                  </a:lnTo>
                  <a:lnTo>
                    <a:pt x="55067" y="39831"/>
                  </a:lnTo>
                  <a:lnTo>
                    <a:pt x="53934" y="30912"/>
                  </a:lnTo>
                  <a:lnTo>
                    <a:pt x="50789" y="25220"/>
                  </a:lnTo>
                  <a:lnTo>
                    <a:pt x="45305" y="22206"/>
                  </a:lnTo>
                  <a:lnTo>
                    <a:pt x="37157" y="21323"/>
                  </a:lnTo>
                  <a:lnTo>
                    <a:pt x="78144" y="21323"/>
                  </a:lnTo>
                  <a:lnTo>
                    <a:pt x="80655" y="35623"/>
                  </a:lnTo>
                  <a:lnTo>
                    <a:pt x="80655" y="57770"/>
                  </a:lnTo>
                  <a:lnTo>
                    <a:pt x="55067" y="57770"/>
                  </a:lnTo>
                  <a:lnTo>
                    <a:pt x="42901" y="58708"/>
                  </a:lnTo>
                  <a:lnTo>
                    <a:pt x="32967" y="61150"/>
                  </a:lnTo>
                  <a:lnTo>
                    <a:pt x="26270" y="65755"/>
                  </a:lnTo>
                  <a:lnTo>
                    <a:pt x="23815" y="73178"/>
                  </a:lnTo>
                  <a:lnTo>
                    <a:pt x="23815" y="82447"/>
                  </a:lnTo>
                  <a:lnTo>
                    <a:pt x="29840" y="87494"/>
                  </a:lnTo>
                  <a:lnTo>
                    <a:pt x="80655" y="87494"/>
                  </a:lnTo>
                  <a:lnTo>
                    <a:pt x="80655" y="88931"/>
                  </a:lnTo>
                  <a:lnTo>
                    <a:pt x="80356" y="96242"/>
                  </a:lnTo>
                  <a:lnTo>
                    <a:pt x="80324" y="98949"/>
                  </a:lnTo>
                  <a:lnTo>
                    <a:pt x="59139" y="98949"/>
                  </a:lnTo>
                  <a:lnTo>
                    <a:pt x="52466" y="102126"/>
                  </a:lnTo>
                  <a:lnTo>
                    <a:pt x="45567" y="103904"/>
                  </a:lnTo>
                  <a:lnTo>
                    <a:pt x="38415" y="104679"/>
                  </a:lnTo>
                  <a:lnTo>
                    <a:pt x="30982" y="104849"/>
                  </a:lnTo>
                  <a:close/>
                </a:path>
                <a:path w="81279" h="105409">
                  <a:moveTo>
                    <a:pt x="80655" y="87494"/>
                  </a:moveTo>
                  <a:lnTo>
                    <a:pt x="44399" y="87494"/>
                  </a:lnTo>
                  <a:lnTo>
                    <a:pt x="50800" y="85502"/>
                  </a:lnTo>
                  <a:lnTo>
                    <a:pt x="55067" y="81893"/>
                  </a:lnTo>
                  <a:lnTo>
                    <a:pt x="55067" y="57770"/>
                  </a:lnTo>
                  <a:lnTo>
                    <a:pt x="80655" y="57770"/>
                  </a:lnTo>
                  <a:lnTo>
                    <a:pt x="80655" y="87494"/>
                  </a:lnTo>
                  <a:close/>
                </a:path>
                <a:path w="81279" h="105409">
                  <a:moveTo>
                    <a:pt x="60581" y="103426"/>
                  </a:moveTo>
                  <a:lnTo>
                    <a:pt x="59905" y="101525"/>
                  </a:lnTo>
                  <a:lnTo>
                    <a:pt x="59575" y="100671"/>
                  </a:lnTo>
                  <a:lnTo>
                    <a:pt x="59139" y="98949"/>
                  </a:lnTo>
                  <a:lnTo>
                    <a:pt x="80324" y="98949"/>
                  </a:lnTo>
                  <a:lnTo>
                    <a:pt x="80324" y="103142"/>
                  </a:lnTo>
                  <a:lnTo>
                    <a:pt x="60581" y="103426"/>
                  </a:lnTo>
                  <a:close/>
                </a:path>
              </a:pathLst>
            </a:custGeom>
            <a:solidFill>
              <a:srgbClr val="400500"/>
            </a:solidFill>
          </p:spPr>
          <p:txBody>
            <a:bodyPr wrap="square" lIns="0" tIns="0" rIns="0" bIns="0" rtlCol="0"/>
            <a:lstStyle/>
            <a:p>
              <a:endParaRPr baseline="-25000"/>
            </a:p>
          </p:txBody>
        </p:sp>
        <p:pic>
          <p:nvPicPr>
            <p:cNvPr id="109" name="object 124">
              <a:extLst>
                <a:ext uri="{FF2B5EF4-FFF2-40B4-BE49-F238E27FC236}">
                  <a16:creationId xmlns:a16="http://schemas.microsoft.com/office/drawing/2014/main" id="{ED997490-1F45-4742-BE60-0F49601342E5}"/>
                </a:ext>
              </a:extLst>
            </p:cNvPr>
            <p:cNvPicPr/>
            <p:nvPr/>
          </p:nvPicPr>
          <p:blipFill>
            <a:blip r:embed="rId29" cstate="print"/>
            <a:stretch>
              <a:fillRect/>
            </a:stretch>
          </p:blipFill>
          <p:spPr>
            <a:xfrm>
              <a:off x="12847217" y="7765401"/>
              <a:ext cx="186168" cy="145519"/>
            </a:xfrm>
            <a:prstGeom prst="rect">
              <a:avLst/>
            </a:prstGeom>
          </p:spPr>
        </p:pic>
        <p:pic>
          <p:nvPicPr>
            <p:cNvPr id="110" name="object 125">
              <a:extLst>
                <a:ext uri="{FF2B5EF4-FFF2-40B4-BE49-F238E27FC236}">
                  <a16:creationId xmlns:a16="http://schemas.microsoft.com/office/drawing/2014/main" id="{B5999878-2C32-3D41-A03C-E9EF55669678}"/>
                </a:ext>
              </a:extLst>
            </p:cNvPr>
            <p:cNvPicPr/>
            <p:nvPr/>
          </p:nvPicPr>
          <p:blipFill>
            <a:blip r:embed="rId30" cstate="print"/>
            <a:stretch>
              <a:fillRect/>
            </a:stretch>
          </p:blipFill>
          <p:spPr>
            <a:xfrm>
              <a:off x="13171992" y="7765411"/>
              <a:ext cx="91954" cy="143512"/>
            </a:xfrm>
            <a:prstGeom prst="rect">
              <a:avLst/>
            </a:prstGeom>
          </p:spPr>
        </p:pic>
        <p:sp>
          <p:nvSpPr>
            <p:cNvPr id="111" name="object 126">
              <a:extLst>
                <a:ext uri="{FF2B5EF4-FFF2-40B4-BE49-F238E27FC236}">
                  <a16:creationId xmlns:a16="http://schemas.microsoft.com/office/drawing/2014/main" id="{D01932D9-0412-4247-862C-4A814DF6C7CB}"/>
                </a:ext>
              </a:extLst>
            </p:cNvPr>
            <p:cNvSpPr/>
            <p:nvPr/>
          </p:nvSpPr>
          <p:spPr>
            <a:xfrm>
              <a:off x="12357253" y="7767682"/>
              <a:ext cx="27940" cy="141605"/>
            </a:xfrm>
            <a:custGeom>
              <a:avLst/>
              <a:gdLst/>
              <a:ahLst/>
              <a:cxnLst/>
              <a:rect l="l" t="t" r="r" b="b"/>
              <a:pathLst>
                <a:path w="27940" h="141604">
                  <a:moveTo>
                    <a:pt x="27051" y="41452"/>
                  </a:moveTo>
                  <a:lnTo>
                    <a:pt x="1028" y="41452"/>
                  </a:lnTo>
                  <a:lnTo>
                    <a:pt x="1028" y="141236"/>
                  </a:lnTo>
                  <a:lnTo>
                    <a:pt x="27051" y="141236"/>
                  </a:lnTo>
                  <a:lnTo>
                    <a:pt x="27051" y="41452"/>
                  </a:lnTo>
                  <a:close/>
                </a:path>
                <a:path w="27940" h="141604">
                  <a:moveTo>
                    <a:pt x="27736" y="6134"/>
                  </a:moveTo>
                  <a:lnTo>
                    <a:pt x="21526" y="0"/>
                  </a:lnTo>
                  <a:lnTo>
                    <a:pt x="13855" y="0"/>
                  </a:lnTo>
                  <a:lnTo>
                    <a:pt x="6172" y="0"/>
                  </a:lnTo>
                  <a:lnTo>
                    <a:pt x="0" y="6134"/>
                  </a:lnTo>
                  <a:lnTo>
                    <a:pt x="0" y="21551"/>
                  </a:lnTo>
                  <a:lnTo>
                    <a:pt x="6172" y="27762"/>
                  </a:lnTo>
                  <a:lnTo>
                    <a:pt x="21526" y="27762"/>
                  </a:lnTo>
                  <a:lnTo>
                    <a:pt x="27736" y="21551"/>
                  </a:lnTo>
                  <a:lnTo>
                    <a:pt x="27736" y="6134"/>
                  </a:lnTo>
                  <a:close/>
                </a:path>
              </a:pathLst>
            </a:custGeom>
            <a:solidFill>
              <a:srgbClr val="400500"/>
            </a:solidFill>
          </p:spPr>
          <p:txBody>
            <a:bodyPr wrap="square" lIns="0" tIns="0" rIns="0" bIns="0" rtlCol="0"/>
            <a:lstStyle/>
            <a:p>
              <a:endParaRPr baseline="-25000"/>
            </a:p>
          </p:txBody>
        </p:sp>
        <p:pic>
          <p:nvPicPr>
            <p:cNvPr id="112" name="object 127">
              <a:extLst>
                <a:ext uri="{FF2B5EF4-FFF2-40B4-BE49-F238E27FC236}">
                  <a16:creationId xmlns:a16="http://schemas.microsoft.com/office/drawing/2014/main" id="{BB9C29C1-E7FD-144C-8A3F-4BFCA11963B2}"/>
                </a:ext>
              </a:extLst>
            </p:cNvPr>
            <p:cNvPicPr/>
            <p:nvPr/>
          </p:nvPicPr>
          <p:blipFill>
            <a:blip r:embed="rId31" cstate="print"/>
            <a:stretch>
              <a:fillRect/>
            </a:stretch>
          </p:blipFill>
          <p:spPr>
            <a:xfrm>
              <a:off x="12409048" y="7805487"/>
              <a:ext cx="90992" cy="103426"/>
            </a:xfrm>
            <a:prstGeom prst="rect">
              <a:avLst/>
            </a:prstGeom>
          </p:spPr>
        </p:pic>
        <p:pic>
          <p:nvPicPr>
            <p:cNvPr id="113" name="object 128">
              <a:extLst>
                <a:ext uri="{FF2B5EF4-FFF2-40B4-BE49-F238E27FC236}">
                  <a16:creationId xmlns:a16="http://schemas.microsoft.com/office/drawing/2014/main" id="{32EE893F-FE13-E14E-9393-ADEAA8A0BB58}"/>
                </a:ext>
              </a:extLst>
            </p:cNvPr>
            <p:cNvPicPr/>
            <p:nvPr/>
          </p:nvPicPr>
          <p:blipFill>
            <a:blip r:embed="rId32" cstate="print"/>
            <a:stretch>
              <a:fillRect/>
            </a:stretch>
          </p:blipFill>
          <p:spPr>
            <a:xfrm>
              <a:off x="13057297" y="7805487"/>
              <a:ext cx="90977" cy="103426"/>
            </a:xfrm>
            <a:prstGeom prst="rect">
              <a:avLst/>
            </a:prstGeom>
          </p:spPr>
        </p:pic>
        <p:sp>
          <p:nvSpPr>
            <p:cNvPr id="114" name="object 129">
              <a:extLst>
                <a:ext uri="{FF2B5EF4-FFF2-40B4-BE49-F238E27FC236}">
                  <a16:creationId xmlns:a16="http://schemas.microsoft.com/office/drawing/2014/main" id="{15870C6C-5149-9248-8D74-193124CB3DAA}"/>
                </a:ext>
              </a:extLst>
            </p:cNvPr>
            <p:cNvSpPr/>
            <p:nvPr/>
          </p:nvSpPr>
          <p:spPr>
            <a:xfrm>
              <a:off x="12184901" y="7554563"/>
              <a:ext cx="1075690" cy="354965"/>
            </a:xfrm>
            <a:custGeom>
              <a:avLst/>
              <a:gdLst/>
              <a:ahLst/>
              <a:cxnLst/>
              <a:rect l="l" t="t" r="r" b="b"/>
              <a:pathLst>
                <a:path w="1075690" h="354965">
                  <a:moveTo>
                    <a:pt x="70916" y="120307"/>
                  </a:moveTo>
                  <a:lnTo>
                    <a:pt x="45656" y="120307"/>
                  </a:lnTo>
                  <a:lnTo>
                    <a:pt x="39966" y="116420"/>
                  </a:lnTo>
                  <a:lnTo>
                    <a:pt x="39966" y="102933"/>
                  </a:lnTo>
                  <a:lnTo>
                    <a:pt x="47739" y="99542"/>
                  </a:lnTo>
                  <a:lnTo>
                    <a:pt x="60032" y="99542"/>
                  </a:lnTo>
                  <a:lnTo>
                    <a:pt x="61569" y="99822"/>
                  </a:lnTo>
                  <a:lnTo>
                    <a:pt x="61645" y="99542"/>
                  </a:lnTo>
                  <a:lnTo>
                    <a:pt x="68110" y="78003"/>
                  </a:lnTo>
                  <a:lnTo>
                    <a:pt x="62052" y="76542"/>
                  </a:lnTo>
                  <a:lnTo>
                    <a:pt x="56705" y="76301"/>
                  </a:lnTo>
                  <a:lnTo>
                    <a:pt x="51943" y="76301"/>
                  </a:lnTo>
                  <a:lnTo>
                    <a:pt x="38100" y="78066"/>
                  </a:lnTo>
                  <a:lnTo>
                    <a:pt x="25234" y="83413"/>
                  </a:lnTo>
                  <a:lnTo>
                    <a:pt x="15748" y="92494"/>
                  </a:lnTo>
                  <a:lnTo>
                    <a:pt x="12039" y="105435"/>
                  </a:lnTo>
                  <a:lnTo>
                    <a:pt x="12039" y="111328"/>
                  </a:lnTo>
                  <a:lnTo>
                    <a:pt x="13677" y="115836"/>
                  </a:lnTo>
                  <a:lnTo>
                    <a:pt x="15735" y="120307"/>
                  </a:lnTo>
                  <a:lnTo>
                    <a:pt x="6210" y="120307"/>
                  </a:lnTo>
                  <a:lnTo>
                    <a:pt x="0" y="141058"/>
                  </a:lnTo>
                  <a:lnTo>
                    <a:pt x="64757" y="141058"/>
                  </a:lnTo>
                  <a:lnTo>
                    <a:pt x="70916" y="120307"/>
                  </a:lnTo>
                  <a:close/>
                </a:path>
                <a:path w="1075690" h="354965">
                  <a:moveTo>
                    <a:pt x="156489" y="354076"/>
                  </a:moveTo>
                  <a:lnTo>
                    <a:pt x="155981" y="334479"/>
                  </a:lnTo>
                  <a:lnTo>
                    <a:pt x="154635" y="334746"/>
                  </a:lnTo>
                  <a:lnTo>
                    <a:pt x="148920" y="334479"/>
                  </a:lnTo>
                  <a:lnTo>
                    <a:pt x="142481" y="334479"/>
                  </a:lnTo>
                  <a:lnTo>
                    <a:pt x="137375" y="331381"/>
                  </a:lnTo>
                  <a:lnTo>
                    <a:pt x="137375" y="210845"/>
                  </a:lnTo>
                  <a:lnTo>
                    <a:pt x="111455" y="210845"/>
                  </a:lnTo>
                  <a:lnTo>
                    <a:pt x="111455" y="321030"/>
                  </a:lnTo>
                  <a:lnTo>
                    <a:pt x="114198" y="338899"/>
                  </a:lnTo>
                  <a:lnTo>
                    <a:pt x="121145" y="348957"/>
                  </a:lnTo>
                  <a:lnTo>
                    <a:pt x="130378" y="353377"/>
                  </a:lnTo>
                  <a:lnTo>
                    <a:pt x="139992" y="354368"/>
                  </a:lnTo>
                  <a:lnTo>
                    <a:pt x="149212" y="354368"/>
                  </a:lnTo>
                  <a:lnTo>
                    <a:pt x="156489" y="354076"/>
                  </a:lnTo>
                  <a:close/>
                </a:path>
                <a:path w="1075690" h="354965">
                  <a:moveTo>
                    <a:pt x="303606" y="51625"/>
                  </a:moveTo>
                  <a:lnTo>
                    <a:pt x="275437" y="51625"/>
                  </a:lnTo>
                  <a:lnTo>
                    <a:pt x="275437" y="116903"/>
                  </a:lnTo>
                  <a:lnTo>
                    <a:pt x="268541" y="120307"/>
                  </a:lnTo>
                  <a:lnTo>
                    <a:pt x="260286" y="120307"/>
                  </a:lnTo>
                  <a:lnTo>
                    <a:pt x="253111" y="119189"/>
                  </a:lnTo>
                  <a:lnTo>
                    <a:pt x="247167" y="115392"/>
                  </a:lnTo>
                  <a:lnTo>
                    <a:pt x="243141" y="108242"/>
                  </a:lnTo>
                  <a:lnTo>
                    <a:pt x="241642" y="97028"/>
                  </a:lnTo>
                  <a:lnTo>
                    <a:pt x="241642" y="71564"/>
                  </a:lnTo>
                  <a:lnTo>
                    <a:pt x="241642" y="51625"/>
                  </a:lnTo>
                  <a:lnTo>
                    <a:pt x="231902" y="49377"/>
                  </a:lnTo>
                  <a:lnTo>
                    <a:pt x="220078" y="47396"/>
                  </a:lnTo>
                  <a:lnTo>
                    <a:pt x="213474" y="46685"/>
                  </a:lnTo>
                  <a:lnTo>
                    <a:pt x="213474" y="72605"/>
                  </a:lnTo>
                  <a:lnTo>
                    <a:pt x="213474" y="116103"/>
                  </a:lnTo>
                  <a:lnTo>
                    <a:pt x="210654" y="121424"/>
                  </a:lnTo>
                  <a:lnTo>
                    <a:pt x="203060" y="121424"/>
                  </a:lnTo>
                  <a:lnTo>
                    <a:pt x="198056" y="120307"/>
                  </a:lnTo>
                  <a:lnTo>
                    <a:pt x="197878" y="120269"/>
                  </a:lnTo>
                  <a:lnTo>
                    <a:pt x="180162" y="102082"/>
                  </a:lnTo>
                  <a:lnTo>
                    <a:pt x="180162" y="100152"/>
                  </a:lnTo>
                  <a:lnTo>
                    <a:pt x="180759" y="88112"/>
                  </a:lnTo>
                  <a:lnTo>
                    <a:pt x="183311" y="79121"/>
                  </a:lnTo>
                  <a:lnTo>
                    <a:pt x="189026" y="73507"/>
                  </a:lnTo>
                  <a:lnTo>
                    <a:pt x="199110" y="71564"/>
                  </a:lnTo>
                  <a:lnTo>
                    <a:pt x="203708" y="71564"/>
                  </a:lnTo>
                  <a:lnTo>
                    <a:pt x="213474" y="72605"/>
                  </a:lnTo>
                  <a:lnTo>
                    <a:pt x="213474" y="46685"/>
                  </a:lnTo>
                  <a:lnTo>
                    <a:pt x="207225" y="45999"/>
                  </a:lnTo>
                  <a:lnTo>
                    <a:pt x="194360" y="45466"/>
                  </a:lnTo>
                  <a:lnTo>
                    <a:pt x="175552" y="48234"/>
                  </a:lnTo>
                  <a:lnTo>
                    <a:pt x="162394" y="56324"/>
                  </a:lnTo>
                  <a:lnTo>
                    <a:pt x="154635" y="69342"/>
                  </a:lnTo>
                  <a:lnTo>
                    <a:pt x="151980" y="86918"/>
                  </a:lnTo>
                  <a:lnTo>
                    <a:pt x="151866" y="116967"/>
                  </a:lnTo>
                  <a:lnTo>
                    <a:pt x="146596" y="120307"/>
                  </a:lnTo>
                  <a:lnTo>
                    <a:pt x="123596" y="120307"/>
                  </a:lnTo>
                  <a:lnTo>
                    <a:pt x="118300" y="116967"/>
                  </a:lnTo>
                  <a:lnTo>
                    <a:pt x="118198" y="0"/>
                  </a:lnTo>
                  <a:lnTo>
                    <a:pt x="90055" y="0"/>
                  </a:lnTo>
                  <a:lnTo>
                    <a:pt x="90055" y="105435"/>
                  </a:lnTo>
                  <a:lnTo>
                    <a:pt x="91871" y="121297"/>
                  </a:lnTo>
                  <a:lnTo>
                    <a:pt x="97421" y="132397"/>
                  </a:lnTo>
                  <a:lnTo>
                    <a:pt x="106908" y="138925"/>
                  </a:lnTo>
                  <a:lnTo>
                    <a:pt x="120484" y="141058"/>
                  </a:lnTo>
                  <a:lnTo>
                    <a:pt x="149275" y="141058"/>
                  </a:lnTo>
                  <a:lnTo>
                    <a:pt x="158572" y="140246"/>
                  </a:lnTo>
                  <a:lnTo>
                    <a:pt x="166001" y="137782"/>
                  </a:lnTo>
                  <a:lnTo>
                    <a:pt x="171754" y="133578"/>
                  </a:lnTo>
                  <a:lnTo>
                    <a:pt x="176060" y="127558"/>
                  </a:lnTo>
                  <a:lnTo>
                    <a:pt x="177622" y="129298"/>
                  </a:lnTo>
                  <a:lnTo>
                    <a:pt x="178650" y="130136"/>
                  </a:lnTo>
                  <a:lnTo>
                    <a:pt x="184607" y="135255"/>
                  </a:lnTo>
                  <a:lnTo>
                    <a:pt x="191173" y="139128"/>
                  </a:lnTo>
                  <a:lnTo>
                    <a:pt x="198170" y="141592"/>
                  </a:lnTo>
                  <a:lnTo>
                    <a:pt x="205435" y="142443"/>
                  </a:lnTo>
                  <a:lnTo>
                    <a:pt x="213321" y="141782"/>
                  </a:lnTo>
                  <a:lnTo>
                    <a:pt x="220383" y="139801"/>
                  </a:lnTo>
                  <a:lnTo>
                    <a:pt x="226529" y="136550"/>
                  </a:lnTo>
                  <a:lnTo>
                    <a:pt x="231686" y="132105"/>
                  </a:lnTo>
                  <a:lnTo>
                    <a:pt x="240588" y="137274"/>
                  </a:lnTo>
                  <a:lnTo>
                    <a:pt x="248729" y="139941"/>
                  </a:lnTo>
                  <a:lnTo>
                    <a:pt x="257149" y="140919"/>
                  </a:lnTo>
                  <a:lnTo>
                    <a:pt x="266877" y="141058"/>
                  </a:lnTo>
                  <a:lnTo>
                    <a:pt x="280466" y="140068"/>
                  </a:lnTo>
                  <a:lnTo>
                    <a:pt x="292227" y="135445"/>
                  </a:lnTo>
                  <a:lnTo>
                    <a:pt x="294805" y="132105"/>
                  </a:lnTo>
                  <a:lnTo>
                    <a:pt x="298297" y="127558"/>
                  </a:lnTo>
                  <a:lnTo>
                    <a:pt x="300482" y="124726"/>
                  </a:lnTo>
                  <a:lnTo>
                    <a:pt x="301028" y="121424"/>
                  </a:lnTo>
                  <a:lnTo>
                    <a:pt x="301205" y="120307"/>
                  </a:lnTo>
                  <a:lnTo>
                    <a:pt x="303606" y="105435"/>
                  </a:lnTo>
                  <a:lnTo>
                    <a:pt x="303606" y="51625"/>
                  </a:lnTo>
                  <a:close/>
                </a:path>
                <a:path w="1075690" h="354965">
                  <a:moveTo>
                    <a:pt x="304546" y="6794"/>
                  </a:moveTo>
                  <a:lnTo>
                    <a:pt x="297764" y="0"/>
                  </a:lnTo>
                  <a:lnTo>
                    <a:pt x="281254" y="0"/>
                  </a:lnTo>
                  <a:lnTo>
                    <a:pt x="274434" y="6794"/>
                  </a:lnTo>
                  <a:lnTo>
                    <a:pt x="274434" y="23304"/>
                  </a:lnTo>
                  <a:lnTo>
                    <a:pt x="281254" y="30010"/>
                  </a:lnTo>
                  <a:lnTo>
                    <a:pt x="297764" y="30010"/>
                  </a:lnTo>
                  <a:lnTo>
                    <a:pt x="304546" y="23304"/>
                  </a:lnTo>
                  <a:lnTo>
                    <a:pt x="304546" y="6794"/>
                  </a:lnTo>
                  <a:close/>
                </a:path>
                <a:path w="1075690" h="354965">
                  <a:moveTo>
                    <a:pt x="358305" y="164325"/>
                  </a:moveTo>
                  <a:lnTo>
                    <a:pt x="350685" y="164325"/>
                  </a:lnTo>
                  <a:lnTo>
                    <a:pt x="349046" y="162915"/>
                  </a:lnTo>
                  <a:lnTo>
                    <a:pt x="349046" y="159029"/>
                  </a:lnTo>
                  <a:lnTo>
                    <a:pt x="351320" y="157886"/>
                  </a:lnTo>
                  <a:lnTo>
                    <a:pt x="355092" y="157886"/>
                  </a:lnTo>
                  <a:lnTo>
                    <a:pt x="355460" y="158191"/>
                  </a:lnTo>
                  <a:lnTo>
                    <a:pt x="355549" y="157886"/>
                  </a:lnTo>
                  <a:lnTo>
                    <a:pt x="357479" y="151688"/>
                  </a:lnTo>
                  <a:lnTo>
                    <a:pt x="355600" y="151130"/>
                  </a:lnTo>
                  <a:lnTo>
                    <a:pt x="347154" y="151130"/>
                  </a:lnTo>
                  <a:lnTo>
                    <a:pt x="340677" y="153682"/>
                  </a:lnTo>
                  <a:lnTo>
                    <a:pt x="340677" y="161544"/>
                  </a:lnTo>
                  <a:lnTo>
                    <a:pt x="341071" y="162915"/>
                  </a:lnTo>
                  <a:lnTo>
                    <a:pt x="341769" y="164325"/>
                  </a:lnTo>
                  <a:lnTo>
                    <a:pt x="338861" y="164325"/>
                  </a:lnTo>
                  <a:lnTo>
                    <a:pt x="337070" y="170497"/>
                  </a:lnTo>
                  <a:lnTo>
                    <a:pt x="356438" y="170497"/>
                  </a:lnTo>
                  <a:lnTo>
                    <a:pt x="358305" y="164325"/>
                  </a:lnTo>
                  <a:close/>
                </a:path>
                <a:path w="1075690" h="354965">
                  <a:moveTo>
                    <a:pt x="414972" y="0"/>
                  </a:moveTo>
                  <a:lnTo>
                    <a:pt x="386829" y="0"/>
                  </a:lnTo>
                  <a:lnTo>
                    <a:pt x="386829" y="116903"/>
                  </a:lnTo>
                  <a:lnTo>
                    <a:pt x="381406" y="120307"/>
                  </a:lnTo>
                  <a:lnTo>
                    <a:pt x="358660" y="120307"/>
                  </a:lnTo>
                  <a:lnTo>
                    <a:pt x="358660" y="0"/>
                  </a:lnTo>
                  <a:lnTo>
                    <a:pt x="337566" y="0"/>
                  </a:lnTo>
                  <a:lnTo>
                    <a:pt x="337566" y="120307"/>
                  </a:lnTo>
                  <a:lnTo>
                    <a:pt x="326694" y="120307"/>
                  </a:lnTo>
                  <a:lnTo>
                    <a:pt x="320522" y="141058"/>
                  </a:lnTo>
                  <a:lnTo>
                    <a:pt x="384149" y="141058"/>
                  </a:lnTo>
                  <a:lnTo>
                    <a:pt x="397916" y="139039"/>
                  </a:lnTo>
                  <a:lnTo>
                    <a:pt x="407517" y="132702"/>
                  </a:lnTo>
                  <a:lnTo>
                    <a:pt x="413143" y="121640"/>
                  </a:lnTo>
                  <a:lnTo>
                    <a:pt x="414972" y="105435"/>
                  </a:lnTo>
                  <a:lnTo>
                    <a:pt x="414972" y="0"/>
                  </a:lnTo>
                  <a:close/>
                </a:path>
                <a:path w="1075690" h="354965">
                  <a:moveTo>
                    <a:pt x="470801" y="0"/>
                  </a:moveTo>
                  <a:lnTo>
                    <a:pt x="442734" y="0"/>
                  </a:lnTo>
                  <a:lnTo>
                    <a:pt x="442734" y="141058"/>
                  </a:lnTo>
                  <a:lnTo>
                    <a:pt x="470801" y="141058"/>
                  </a:lnTo>
                  <a:lnTo>
                    <a:pt x="470801" y="0"/>
                  </a:lnTo>
                  <a:close/>
                </a:path>
                <a:path w="1075690" h="354965">
                  <a:moveTo>
                    <a:pt x="492594" y="293839"/>
                  </a:moveTo>
                  <a:lnTo>
                    <a:pt x="490054" y="275539"/>
                  </a:lnTo>
                  <a:lnTo>
                    <a:pt x="482269" y="262077"/>
                  </a:lnTo>
                  <a:lnTo>
                    <a:pt x="469011" y="253771"/>
                  </a:lnTo>
                  <a:lnTo>
                    <a:pt x="450075" y="250926"/>
                  </a:lnTo>
                  <a:lnTo>
                    <a:pt x="441121" y="251409"/>
                  </a:lnTo>
                  <a:lnTo>
                    <a:pt x="431863" y="252857"/>
                  </a:lnTo>
                  <a:lnTo>
                    <a:pt x="422783" y="255308"/>
                  </a:lnTo>
                  <a:lnTo>
                    <a:pt x="414375" y="258787"/>
                  </a:lnTo>
                  <a:lnTo>
                    <a:pt x="409676" y="255917"/>
                  </a:lnTo>
                  <a:lnTo>
                    <a:pt x="403301" y="253403"/>
                  </a:lnTo>
                  <a:lnTo>
                    <a:pt x="395401" y="251612"/>
                  </a:lnTo>
                  <a:lnTo>
                    <a:pt x="386118" y="250926"/>
                  </a:lnTo>
                  <a:lnTo>
                    <a:pt x="373507" y="251460"/>
                  </a:lnTo>
                  <a:lnTo>
                    <a:pt x="360667" y="252869"/>
                  </a:lnTo>
                  <a:lnTo>
                    <a:pt x="348792" y="254863"/>
                  </a:lnTo>
                  <a:lnTo>
                    <a:pt x="339090" y="257149"/>
                  </a:lnTo>
                  <a:lnTo>
                    <a:pt x="339090" y="354355"/>
                  </a:lnTo>
                  <a:lnTo>
                    <a:pt x="365061" y="354355"/>
                  </a:lnTo>
                  <a:lnTo>
                    <a:pt x="365061" y="276694"/>
                  </a:lnTo>
                  <a:lnTo>
                    <a:pt x="371030" y="275590"/>
                  </a:lnTo>
                  <a:lnTo>
                    <a:pt x="377456" y="275056"/>
                  </a:lnTo>
                  <a:lnTo>
                    <a:pt x="383247" y="275056"/>
                  </a:lnTo>
                  <a:lnTo>
                    <a:pt x="393484" y="277037"/>
                  </a:lnTo>
                  <a:lnTo>
                    <a:pt x="399453" y="282727"/>
                  </a:lnTo>
                  <a:lnTo>
                    <a:pt x="402234" y="291719"/>
                  </a:lnTo>
                  <a:lnTo>
                    <a:pt x="402920" y="303644"/>
                  </a:lnTo>
                  <a:lnTo>
                    <a:pt x="402920" y="354355"/>
                  </a:lnTo>
                  <a:lnTo>
                    <a:pt x="428929" y="354355"/>
                  </a:lnTo>
                  <a:lnTo>
                    <a:pt x="428929" y="290156"/>
                  </a:lnTo>
                  <a:lnTo>
                    <a:pt x="427329" y="280073"/>
                  </a:lnTo>
                  <a:lnTo>
                    <a:pt x="433285" y="276694"/>
                  </a:lnTo>
                  <a:lnTo>
                    <a:pt x="441248" y="275056"/>
                  </a:lnTo>
                  <a:lnTo>
                    <a:pt x="447103" y="275056"/>
                  </a:lnTo>
                  <a:lnTo>
                    <a:pt x="457301" y="276999"/>
                  </a:lnTo>
                  <a:lnTo>
                    <a:pt x="463245" y="282613"/>
                  </a:lnTo>
                  <a:lnTo>
                    <a:pt x="466013" y="291604"/>
                  </a:lnTo>
                  <a:lnTo>
                    <a:pt x="466699" y="303644"/>
                  </a:lnTo>
                  <a:lnTo>
                    <a:pt x="466699" y="354355"/>
                  </a:lnTo>
                  <a:lnTo>
                    <a:pt x="492594" y="354355"/>
                  </a:lnTo>
                  <a:lnTo>
                    <a:pt x="492594" y="293839"/>
                  </a:lnTo>
                  <a:close/>
                </a:path>
                <a:path w="1075690" h="354965">
                  <a:moveTo>
                    <a:pt x="679018" y="6794"/>
                  </a:moveTo>
                  <a:lnTo>
                    <a:pt x="672274" y="0"/>
                  </a:lnTo>
                  <a:lnTo>
                    <a:pt x="655624" y="0"/>
                  </a:lnTo>
                  <a:lnTo>
                    <a:pt x="648944" y="6794"/>
                  </a:lnTo>
                  <a:lnTo>
                    <a:pt x="648944" y="23304"/>
                  </a:lnTo>
                  <a:lnTo>
                    <a:pt x="655624" y="30010"/>
                  </a:lnTo>
                  <a:lnTo>
                    <a:pt x="672274" y="30010"/>
                  </a:lnTo>
                  <a:lnTo>
                    <a:pt x="679018" y="23304"/>
                  </a:lnTo>
                  <a:lnTo>
                    <a:pt x="679018" y="6794"/>
                  </a:lnTo>
                  <a:close/>
                </a:path>
                <a:path w="1075690" h="354965">
                  <a:moveTo>
                    <a:pt x="706589" y="51333"/>
                  </a:moveTo>
                  <a:lnTo>
                    <a:pt x="696849" y="49250"/>
                  </a:lnTo>
                  <a:lnTo>
                    <a:pt x="685012" y="47358"/>
                  </a:lnTo>
                  <a:lnTo>
                    <a:pt x="678345" y="46659"/>
                  </a:lnTo>
                  <a:lnTo>
                    <a:pt x="678345" y="72605"/>
                  </a:lnTo>
                  <a:lnTo>
                    <a:pt x="678345" y="114668"/>
                  </a:lnTo>
                  <a:lnTo>
                    <a:pt x="673950" y="120053"/>
                  </a:lnTo>
                  <a:lnTo>
                    <a:pt x="664413" y="120053"/>
                  </a:lnTo>
                  <a:lnTo>
                    <a:pt x="659320" y="117335"/>
                  </a:lnTo>
                  <a:lnTo>
                    <a:pt x="652995" y="110363"/>
                  </a:lnTo>
                  <a:lnTo>
                    <a:pt x="647623" y="100876"/>
                  </a:lnTo>
                  <a:lnTo>
                    <a:pt x="645350" y="90589"/>
                  </a:lnTo>
                  <a:lnTo>
                    <a:pt x="646303" y="83235"/>
                  </a:lnTo>
                  <a:lnTo>
                    <a:pt x="649439" y="77177"/>
                  </a:lnTo>
                  <a:lnTo>
                    <a:pt x="655193" y="73075"/>
                  </a:lnTo>
                  <a:lnTo>
                    <a:pt x="663956" y="71564"/>
                  </a:lnTo>
                  <a:lnTo>
                    <a:pt x="668591" y="71564"/>
                  </a:lnTo>
                  <a:lnTo>
                    <a:pt x="673595" y="72072"/>
                  </a:lnTo>
                  <a:lnTo>
                    <a:pt x="678345" y="72605"/>
                  </a:lnTo>
                  <a:lnTo>
                    <a:pt x="678345" y="46659"/>
                  </a:lnTo>
                  <a:lnTo>
                    <a:pt x="672185" y="45999"/>
                  </a:lnTo>
                  <a:lnTo>
                    <a:pt x="659282" y="45466"/>
                  </a:lnTo>
                  <a:lnTo>
                    <a:pt x="640359" y="48285"/>
                  </a:lnTo>
                  <a:lnTo>
                    <a:pt x="627151" y="56527"/>
                  </a:lnTo>
                  <a:lnTo>
                    <a:pt x="619404" y="69811"/>
                  </a:lnTo>
                  <a:lnTo>
                    <a:pt x="616966" y="87172"/>
                  </a:lnTo>
                  <a:lnTo>
                    <a:pt x="616927" y="88112"/>
                  </a:lnTo>
                  <a:lnTo>
                    <a:pt x="617905" y="95923"/>
                  </a:lnTo>
                  <a:lnTo>
                    <a:pt x="620737" y="104330"/>
                  </a:lnTo>
                  <a:lnTo>
                    <a:pt x="624979" y="112471"/>
                  </a:lnTo>
                  <a:lnTo>
                    <a:pt x="630212" y="120053"/>
                  </a:lnTo>
                  <a:lnTo>
                    <a:pt x="581355" y="120307"/>
                  </a:lnTo>
                  <a:lnTo>
                    <a:pt x="570903" y="120307"/>
                  </a:lnTo>
                  <a:lnTo>
                    <a:pt x="563143" y="114668"/>
                  </a:lnTo>
                  <a:lnTo>
                    <a:pt x="563143" y="71564"/>
                  </a:lnTo>
                  <a:lnTo>
                    <a:pt x="534911" y="80518"/>
                  </a:lnTo>
                  <a:lnTo>
                    <a:pt x="534911" y="108242"/>
                  </a:lnTo>
                  <a:lnTo>
                    <a:pt x="537603" y="121412"/>
                  </a:lnTo>
                  <a:lnTo>
                    <a:pt x="544880" y="131800"/>
                  </a:lnTo>
                  <a:lnTo>
                    <a:pt x="555586" y="138607"/>
                  </a:lnTo>
                  <a:lnTo>
                    <a:pt x="568540" y="141058"/>
                  </a:lnTo>
                  <a:lnTo>
                    <a:pt x="664616" y="141058"/>
                  </a:lnTo>
                  <a:lnTo>
                    <a:pt x="681253" y="139014"/>
                  </a:lnTo>
                  <a:lnTo>
                    <a:pt x="694563" y="132829"/>
                  </a:lnTo>
                  <a:lnTo>
                    <a:pt x="703389" y="121869"/>
                  </a:lnTo>
                  <a:lnTo>
                    <a:pt x="703694" y="120307"/>
                  </a:lnTo>
                  <a:lnTo>
                    <a:pt x="703745" y="120053"/>
                  </a:lnTo>
                  <a:lnTo>
                    <a:pt x="706589" y="105435"/>
                  </a:lnTo>
                  <a:lnTo>
                    <a:pt x="706589" y="71564"/>
                  </a:lnTo>
                  <a:lnTo>
                    <a:pt x="706589" y="51333"/>
                  </a:lnTo>
                  <a:close/>
                </a:path>
                <a:path w="1075690" h="354965">
                  <a:moveTo>
                    <a:pt x="1075296" y="51625"/>
                  </a:moveTo>
                  <a:lnTo>
                    <a:pt x="1065580" y="49377"/>
                  </a:lnTo>
                  <a:lnTo>
                    <a:pt x="1053757" y="47396"/>
                  </a:lnTo>
                  <a:lnTo>
                    <a:pt x="1047165" y="46685"/>
                  </a:lnTo>
                  <a:lnTo>
                    <a:pt x="1047165" y="72605"/>
                  </a:lnTo>
                  <a:lnTo>
                    <a:pt x="1047165" y="116103"/>
                  </a:lnTo>
                  <a:lnTo>
                    <a:pt x="1044270" y="121424"/>
                  </a:lnTo>
                  <a:lnTo>
                    <a:pt x="1036802" y="121424"/>
                  </a:lnTo>
                  <a:lnTo>
                    <a:pt x="1031735" y="120307"/>
                  </a:lnTo>
                  <a:lnTo>
                    <a:pt x="1031557" y="120269"/>
                  </a:lnTo>
                  <a:lnTo>
                    <a:pt x="1013841" y="102082"/>
                  </a:lnTo>
                  <a:lnTo>
                    <a:pt x="1013841" y="100152"/>
                  </a:lnTo>
                  <a:lnTo>
                    <a:pt x="1014412" y="88112"/>
                  </a:lnTo>
                  <a:lnTo>
                    <a:pt x="1016952" y="79121"/>
                  </a:lnTo>
                  <a:lnTo>
                    <a:pt x="1022642" y="73507"/>
                  </a:lnTo>
                  <a:lnTo>
                    <a:pt x="1032700" y="71564"/>
                  </a:lnTo>
                  <a:lnTo>
                    <a:pt x="1037361" y="71564"/>
                  </a:lnTo>
                  <a:lnTo>
                    <a:pt x="1047165" y="72605"/>
                  </a:lnTo>
                  <a:lnTo>
                    <a:pt x="1047165" y="46685"/>
                  </a:lnTo>
                  <a:lnTo>
                    <a:pt x="1040879" y="45999"/>
                  </a:lnTo>
                  <a:lnTo>
                    <a:pt x="1028001" y="45466"/>
                  </a:lnTo>
                  <a:lnTo>
                    <a:pt x="1009192" y="48234"/>
                  </a:lnTo>
                  <a:lnTo>
                    <a:pt x="996048" y="56324"/>
                  </a:lnTo>
                  <a:lnTo>
                    <a:pt x="988288" y="69342"/>
                  </a:lnTo>
                  <a:lnTo>
                    <a:pt x="985697" y="86715"/>
                  </a:lnTo>
                  <a:lnTo>
                    <a:pt x="985659" y="116903"/>
                  </a:lnTo>
                  <a:lnTo>
                    <a:pt x="980236" y="120307"/>
                  </a:lnTo>
                  <a:lnTo>
                    <a:pt x="955700" y="120307"/>
                  </a:lnTo>
                  <a:lnTo>
                    <a:pt x="950645" y="94716"/>
                  </a:lnTo>
                  <a:lnTo>
                    <a:pt x="945362" y="84709"/>
                  </a:lnTo>
                  <a:lnTo>
                    <a:pt x="940384" y="75298"/>
                  </a:lnTo>
                  <a:lnTo>
                    <a:pt x="935380" y="71564"/>
                  </a:lnTo>
                  <a:lnTo>
                    <a:pt x="927176" y="65430"/>
                  </a:lnTo>
                  <a:lnTo>
                    <a:pt x="927176" y="120307"/>
                  </a:lnTo>
                  <a:lnTo>
                    <a:pt x="830592" y="120307"/>
                  </a:lnTo>
                  <a:lnTo>
                    <a:pt x="830592" y="95923"/>
                  </a:lnTo>
                  <a:lnTo>
                    <a:pt x="852131" y="90639"/>
                  </a:lnTo>
                  <a:lnTo>
                    <a:pt x="895489" y="84709"/>
                  </a:lnTo>
                  <a:lnTo>
                    <a:pt x="927176" y="120307"/>
                  </a:lnTo>
                  <a:lnTo>
                    <a:pt x="927176" y="65430"/>
                  </a:lnTo>
                  <a:lnTo>
                    <a:pt x="923912" y="62979"/>
                  </a:lnTo>
                  <a:lnTo>
                    <a:pt x="900226" y="58674"/>
                  </a:lnTo>
                  <a:lnTo>
                    <a:pt x="885659" y="59575"/>
                  </a:lnTo>
                  <a:lnTo>
                    <a:pt x="868743" y="62153"/>
                  </a:lnTo>
                  <a:lnTo>
                    <a:pt x="850163" y="66205"/>
                  </a:lnTo>
                  <a:lnTo>
                    <a:pt x="830592" y="71564"/>
                  </a:lnTo>
                  <a:lnTo>
                    <a:pt x="830592" y="58674"/>
                  </a:lnTo>
                  <a:lnTo>
                    <a:pt x="802462" y="67310"/>
                  </a:lnTo>
                  <a:lnTo>
                    <a:pt x="802462" y="120307"/>
                  </a:lnTo>
                  <a:lnTo>
                    <a:pt x="768464" y="120307"/>
                  </a:lnTo>
                  <a:lnTo>
                    <a:pt x="768464" y="51625"/>
                  </a:lnTo>
                  <a:lnTo>
                    <a:pt x="740384" y="51625"/>
                  </a:lnTo>
                  <a:lnTo>
                    <a:pt x="740384" y="123698"/>
                  </a:lnTo>
                  <a:lnTo>
                    <a:pt x="736917" y="140500"/>
                  </a:lnTo>
                  <a:lnTo>
                    <a:pt x="728306" y="151485"/>
                  </a:lnTo>
                  <a:lnTo>
                    <a:pt x="717181" y="157480"/>
                  </a:lnTo>
                  <a:lnTo>
                    <a:pt x="706183" y="159296"/>
                  </a:lnTo>
                  <a:lnTo>
                    <a:pt x="712279" y="180555"/>
                  </a:lnTo>
                  <a:lnTo>
                    <a:pt x="729018" y="178358"/>
                  </a:lnTo>
                  <a:lnTo>
                    <a:pt x="744766" y="171411"/>
                  </a:lnTo>
                  <a:lnTo>
                    <a:pt x="757758" y="159156"/>
                  </a:lnTo>
                  <a:lnTo>
                    <a:pt x="766191" y="141058"/>
                  </a:lnTo>
                  <a:lnTo>
                    <a:pt x="982980" y="141058"/>
                  </a:lnTo>
                  <a:lnTo>
                    <a:pt x="992263" y="140246"/>
                  </a:lnTo>
                  <a:lnTo>
                    <a:pt x="999667" y="137782"/>
                  </a:lnTo>
                  <a:lnTo>
                    <a:pt x="1005420" y="133578"/>
                  </a:lnTo>
                  <a:lnTo>
                    <a:pt x="1009726" y="127558"/>
                  </a:lnTo>
                  <a:lnTo>
                    <a:pt x="1011237" y="129298"/>
                  </a:lnTo>
                  <a:lnTo>
                    <a:pt x="1012317" y="130136"/>
                  </a:lnTo>
                  <a:lnTo>
                    <a:pt x="1018286" y="135255"/>
                  </a:lnTo>
                  <a:lnTo>
                    <a:pt x="1024851" y="139128"/>
                  </a:lnTo>
                  <a:lnTo>
                    <a:pt x="1031824" y="141592"/>
                  </a:lnTo>
                  <a:lnTo>
                    <a:pt x="1039037" y="142443"/>
                  </a:lnTo>
                  <a:lnTo>
                    <a:pt x="1054087" y="139763"/>
                  </a:lnTo>
                  <a:lnTo>
                    <a:pt x="1065504" y="131927"/>
                  </a:lnTo>
                  <a:lnTo>
                    <a:pt x="1068006" y="127558"/>
                  </a:lnTo>
                  <a:lnTo>
                    <a:pt x="1071524" y="121424"/>
                  </a:lnTo>
                  <a:lnTo>
                    <a:pt x="1072756" y="119265"/>
                  </a:lnTo>
                  <a:lnTo>
                    <a:pt x="1075296" y="102082"/>
                  </a:lnTo>
                  <a:lnTo>
                    <a:pt x="1075296" y="71564"/>
                  </a:lnTo>
                  <a:lnTo>
                    <a:pt x="1075296" y="51625"/>
                  </a:lnTo>
                  <a:close/>
                </a:path>
              </a:pathLst>
            </a:custGeom>
            <a:solidFill>
              <a:srgbClr val="400500"/>
            </a:solidFill>
          </p:spPr>
          <p:txBody>
            <a:bodyPr wrap="square" lIns="0" tIns="0" rIns="0" bIns="0" rtlCol="0"/>
            <a:lstStyle/>
            <a:p>
              <a:pPr algn="l" rtl="0"/>
              <a:endParaRPr baseline="-25000"/>
            </a:p>
          </p:txBody>
        </p:sp>
      </p:grpSp>
      <p:grpSp>
        <p:nvGrpSpPr>
          <p:cNvPr id="122" name="object 86">
            <a:extLst>
              <a:ext uri="{FF2B5EF4-FFF2-40B4-BE49-F238E27FC236}">
                <a16:creationId xmlns:a16="http://schemas.microsoft.com/office/drawing/2014/main" id="{1F7B2DF6-766B-204F-B205-A0C10786632B}"/>
              </a:ext>
            </a:extLst>
          </p:cNvPr>
          <p:cNvGrpSpPr/>
          <p:nvPr/>
        </p:nvGrpSpPr>
        <p:grpSpPr>
          <a:xfrm>
            <a:off x="823924" y="5293452"/>
            <a:ext cx="1181486" cy="406365"/>
            <a:chOff x="17863592" y="7564863"/>
            <a:chExt cx="1473201" cy="436322"/>
          </a:xfrm>
        </p:grpSpPr>
        <p:pic>
          <p:nvPicPr>
            <p:cNvPr id="123" name="object 89">
              <a:extLst>
                <a:ext uri="{FF2B5EF4-FFF2-40B4-BE49-F238E27FC236}">
                  <a16:creationId xmlns:a16="http://schemas.microsoft.com/office/drawing/2014/main" id="{BEED23D7-24C5-144C-9791-D5C9B86135D6}"/>
                </a:ext>
              </a:extLst>
            </p:cNvPr>
            <p:cNvPicPr/>
            <p:nvPr/>
          </p:nvPicPr>
          <p:blipFill>
            <a:blip r:embed="rId33" cstate="print"/>
            <a:stretch>
              <a:fillRect/>
            </a:stretch>
          </p:blipFill>
          <p:spPr>
            <a:xfrm>
              <a:off x="17906694" y="7595432"/>
              <a:ext cx="202450" cy="82388"/>
            </a:xfrm>
            <a:prstGeom prst="rect">
              <a:avLst/>
            </a:prstGeom>
          </p:spPr>
        </p:pic>
        <p:pic>
          <p:nvPicPr>
            <p:cNvPr id="124" name="object 90">
              <a:extLst>
                <a:ext uri="{FF2B5EF4-FFF2-40B4-BE49-F238E27FC236}">
                  <a16:creationId xmlns:a16="http://schemas.microsoft.com/office/drawing/2014/main" id="{AA6F28E4-2CC8-A845-B5C0-557E3529CD68}"/>
                </a:ext>
              </a:extLst>
            </p:cNvPr>
            <p:cNvPicPr/>
            <p:nvPr/>
          </p:nvPicPr>
          <p:blipFill>
            <a:blip r:embed="rId34" cstate="print"/>
            <a:stretch>
              <a:fillRect/>
            </a:stretch>
          </p:blipFill>
          <p:spPr>
            <a:xfrm>
              <a:off x="18146656" y="7690612"/>
              <a:ext cx="111261" cy="172982"/>
            </a:xfrm>
            <a:prstGeom prst="rect">
              <a:avLst/>
            </a:prstGeom>
          </p:spPr>
        </p:pic>
        <p:pic>
          <p:nvPicPr>
            <p:cNvPr id="125" name="object 91">
              <a:extLst>
                <a:ext uri="{FF2B5EF4-FFF2-40B4-BE49-F238E27FC236}">
                  <a16:creationId xmlns:a16="http://schemas.microsoft.com/office/drawing/2014/main" id="{9FA87B6C-E7A0-5B4E-9319-4D4A1D038B5A}"/>
                </a:ext>
              </a:extLst>
            </p:cNvPr>
            <p:cNvPicPr/>
            <p:nvPr/>
          </p:nvPicPr>
          <p:blipFill>
            <a:blip r:embed="rId35" cstate="print"/>
            <a:stretch>
              <a:fillRect/>
            </a:stretch>
          </p:blipFill>
          <p:spPr>
            <a:xfrm>
              <a:off x="17945926" y="7791142"/>
              <a:ext cx="102244" cy="181262"/>
            </a:xfrm>
            <a:prstGeom prst="rect">
              <a:avLst/>
            </a:prstGeom>
          </p:spPr>
        </p:pic>
        <p:sp>
          <p:nvSpPr>
            <p:cNvPr id="126" name="object 92">
              <a:extLst>
                <a:ext uri="{FF2B5EF4-FFF2-40B4-BE49-F238E27FC236}">
                  <a16:creationId xmlns:a16="http://schemas.microsoft.com/office/drawing/2014/main" id="{2D0319C9-507F-A54A-B8CB-BE391ACE5549}"/>
                </a:ext>
              </a:extLst>
            </p:cNvPr>
            <p:cNvSpPr/>
            <p:nvPr/>
          </p:nvSpPr>
          <p:spPr>
            <a:xfrm>
              <a:off x="17863592" y="7564863"/>
              <a:ext cx="407670" cy="407670"/>
            </a:xfrm>
            <a:custGeom>
              <a:avLst/>
              <a:gdLst/>
              <a:ahLst/>
              <a:cxnLst/>
              <a:rect l="l" t="t" r="r" b="b"/>
              <a:pathLst>
                <a:path w="407669" h="407670">
                  <a:moveTo>
                    <a:pt x="171081" y="407022"/>
                  </a:moveTo>
                  <a:lnTo>
                    <a:pt x="119938" y="387934"/>
                  </a:lnTo>
                  <a:lnTo>
                    <a:pt x="93649" y="362762"/>
                  </a:lnTo>
                  <a:lnTo>
                    <a:pt x="83883" y="314515"/>
                  </a:lnTo>
                  <a:lnTo>
                    <a:pt x="81838" y="205155"/>
                  </a:lnTo>
                  <a:lnTo>
                    <a:pt x="80594" y="191554"/>
                  </a:lnTo>
                  <a:lnTo>
                    <a:pt x="55829" y="144551"/>
                  </a:lnTo>
                  <a:lnTo>
                    <a:pt x="21437" y="126453"/>
                  </a:lnTo>
                  <a:lnTo>
                    <a:pt x="17780" y="125984"/>
                  </a:lnTo>
                  <a:lnTo>
                    <a:pt x="14236" y="128079"/>
                  </a:lnTo>
                  <a:lnTo>
                    <a:pt x="12941" y="131559"/>
                  </a:lnTo>
                  <a:lnTo>
                    <a:pt x="1460" y="175958"/>
                  </a:lnTo>
                  <a:lnTo>
                    <a:pt x="0" y="221068"/>
                  </a:lnTo>
                  <a:lnTo>
                    <a:pt x="8445" y="265328"/>
                  </a:lnTo>
                  <a:lnTo>
                    <a:pt x="26657" y="307200"/>
                  </a:lnTo>
                  <a:lnTo>
                    <a:pt x="53619" y="344030"/>
                  </a:lnTo>
                  <a:lnTo>
                    <a:pt x="87528" y="373532"/>
                  </a:lnTo>
                  <a:lnTo>
                    <a:pt x="127101" y="394817"/>
                  </a:lnTo>
                  <a:lnTo>
                    <a:pt x="171081" y="407022"/>
                  </a:lnTo>
                  <a:close/>
                </a:path>
                <a:path w="407669" h="407670">
                  <a:moveTo>
                    <a:pt x="364159" y="82867"/>
                  </a:moveTo>
                  <a:lnTo>
                    <a:pt x="329298" y="43675"/>
                  </a:lnTo>
                  <a:lnTo>
                    <a:pt x="291198" y="19850"/>
                  </a:lnTo>
                  <a:lnTo>
                    <a:pt x="248869" y="5067"/>
                  </a:lnTo>
                  <a:lnTo>
                    <a:pt x="203682" y="0"/>
                  </a:lnTo>
                  <a:lnTo>
                    <a:pt x="158483" y="5067"/>
                  </a:lnTo>
                  <a:lnTo>
                    <a:pt x="116128" y="19850"/>
                  </a:lnTo>
                  <a:lnTo>
                    <a:pt x="78003" y="43675"/>
                  </a:lnTo>
                  <a:lnTo>
                    <a:pt x="45504" y="75869"/>
                  </a:lnTo>
                  <a:lnTo>
                    <a:pt x="87490" y="40855"/>
                  </a:lnTo>
                  <a:lnTo>
                    <a:pt x="122326" y="30556"/>
                  </a:lnTo>
                  <a:lnTo>
                    <a:pt x="168757" y="46177"/>
                  </a:lnTo>
                  <a:lnTo>
                    <a:pt x="263931" y="99072"/>
                  </a:lnTo>
                  <a:lnTo>
                    <a:pt x="276263" y="104800"/>
                  </a:lnTo>
                  <a:lnTo>
                    <a:pt x="289356" y="108877"/>
                  </a:lnTo>
                  <a:lnTo>
                    <a:pt x="303479" y="110426"/>
                  </a:lnTo>
                  <a:lnTo>
                    <a:pt x="329120" y="106730"/>
                  </a:lnTo>
                  <a:lnTo>
                    <a:pt x="347192" y="98501"/>
                  </a:lnTo>
                  <a:lnTo>
                    <a:pt x="358013" y="90093"/>
                  </a:lnTo>
                  <a:lnTo>
                    <a:pt x="361911" y="85826"/>
                  </a:lnTo>
                  <a:lnTo>
                    <a:pt x="364159" y="82867"/>
                  </a:lnTo>
                  <a:close/>
                </a:path>
                <a:path w="407669" h="407670">
                  <a:moveTo>
                    <a:pt x="407263" y="220586"/>
                  </a:moveTo>
                  <a:lnTo>
                    <a:pt x="405815" y="175475"/>
                  </a:lnTo>
                  <a:lnTo>
                    <a:pt x="394335" y="131076"/>
                  </a:lnTo>
                  <a:lnTo>
                    <a:pt x="403491" y="185115"/>
                  </a:lnTo>
                  <a:lnTo>
                    <a:pt x="394957" y="220599"/>
                  </a:lnTo>
                  <a:lnTo>
                    <a:pt x="358292" y="253225"/>
                  </a:lnTo>
                  <a:lnTo>
                    <a:pt x="265125" y="309702"/>
                  </a:lnTo>
                  <a:lnTo>
                    <a:pt x="254025" y="317576"/>
                  </a:lnTo>
                  <a:lnTo>
                    <a:pt x="243979" y="326936"/>
                  </a:lnTo>
                  <a:lnTo>
                    <a:pt x="235572" y="338455"/>
                  </a:lnTo>
                  <a:lnTo>
                    <a:pt x="225945" y="362648"/>
                  </a:lnTo>
                  <a:lnTo>
                    <a:pt x="224002" y="382498"/>
                  </a:lnTo>
                  <a:lnTo>
                    <a:pt x="225844" y="396125"/>
                  </a:lnTo>
                  <a:lnTo>
                    <a:pt x="227558" y="401650"/>
                  </a:lnTo>
                  <a:lnTo>
                    <a:pt x="228981" y="405104"/>
                  </a:lnTo>
                  <a:lnTo>
                    <a:pt x="232562" y="407111"/>
                  </a:lnTo>
                  <a:lnTo>
                    <a:pt x="236207" y="406527"/>
                  </a:lnTo>
                  <a:lnTo>
                    <a:pt x="280187" y="394322"/>
                  </a:lnTo>
                  <a:lnTo>
                    <a:pt x="319747" y="373049"/>
                  </a:lnTo>
                  <a:lnTo>
                    <a:pt x="353644" y="343560"/>
                  </a:lnTo>
                  <a:lnTo>
                    <a:pt x="380580" y="306768"/>
                  </a:lnTo>
                  <a:lnTo>
                    <a:pt x="398818" y="264858"/>
                  </a:lnTo>
                  <a:lnTo>
                    <a:pt x="407263" y="220586"/>
                  </a:lnTo>
                  <a:close/>
                </a:path>
              </a:pathLst>
            </a:custGeom>
            <a:solidFill>
              <a:srgbClr val="625BA7"/>
            </a:solidFill>
          </p:spPr>
          <p:txBody>
            <a:bodyPr wrap="square" lIns="0" tIns="0" rIns="0" bIns="0" rtlCol="0"/>
            <a:lstStyle/>
            <a:p>
              <a:endParaRPr baseline="-25000"/>
            </a:p>
          </p:txBody>
        </p:sp>
        <p:pic>
          <p:nvPicPr>
            <p:cNvPr id="127" name="object 93">
              <a:extLst>
                <a:ext uri="{FF2B5EF4-FFF2-40B4-BE49-F238E27FC236}">
                  <a16:creationId xmlns:a16="http://schemas.microsoft.com/office/drawing/2014/main" id="{9F2E9CC5-B07E-C441-A0BC-D010FF9DD05E}"/>
                </a:ext>
              </a:extLst>
            </p:cNvPr>
            <p:cNvPicPr/>
            <p:nvPr/>
          </p:nvPicPr>
          <p:blipFill>
            <a:blip r:embed="rId33" cstate="print"/>
            <a:stretch>
              <a:fillRect/>
            </a:stretch>
          </p:blipFill>
          <p:spPr>
            <a:xfrm>
              <a:off x="17906694" y="7595432"/>
              <a:ext cx="202450" cy="82388"/>
            </a:xfrm>
            <a:prstGeom prst="rect">
              <a:avLst/>
            </a:prstGeom>
          </p:spPr>
        </p:pic>
        <p:pic>
          <p:nvPicPr>
            <p:cNvPr id="128" name="object 94">
              <a:extLst>
                <a:ext uri="{FF2B5EF4-FFF2-40B4-BE49-F238E27FC236}">
                  <a16:creationId xmlns:a16="http://schemas.microsoft.com/office/drawing/2014/main" id="{7FBB1553-984C-A24B-81A8-85D8369807A6}"/>
                </a:ext>
              </a:extLst>
            </p:cNvPr>
            <p:cNvPicPr/>
            <p:nvPr/>
          </p:nvPicPr>
          <p:blipFill>
            <a:blip r:embed="rId34" cstate="print"/>
            <a:stretch>
              <a:fillRect/>
            </a:stretch>
          </p:blipFill>
          <p:spPr>
            <a:xfrm>
              <a:off x="18146656" y="7690612"/>
              <a:ext cx="111261" cy="172982"/>
            </a:xfrm>
            <a:prstGeom prst="rect">
              <a:avLst/>
            </a:prstGeom>
          </p:spPr>
        </p:pic>
        <p:pic>
          <p:nvPicPr>
            <p:cNvPr id="129" name="object 95">
              <a:extLst>
                <a:ext uri="{FF2B5EF4-FFF2-40B4-BE49-F238E27FC236}">
                  <a16:creationId xmlns:a16="http://schemas.microsoft.com/office/drawing/2014/main" id="{34E31FD4-69F2-4048-8033-63E7DFA2414B}"/>
                </a:ext>
              </a:extLst>
            </p:cNvPr>
            <p:cNvPicPr/>
            <p:nvPr/>
          </p:nvPicPr>
          <p:blipFill>
            <a:blip r:embed="rId35" cstate="print"/>
            <a:stretch>
              <a:fillRect/>
            </a:stretch>
          </p:blipFill>
          <p:spPr>
            <a:xfrm>
              <a:off x="17945926" y="7791142"/>
              <a:ext cx="102244" cy="181262"/>
            </a:xfrm>
            <a:prstGeom prst="rect">
              <a:avLst/>
            </a:prstGeom>
          </p:spPr>
        </p:pic>
        <p:sp>
          <p:nvSpPr>
            <p:cNvPr id="130" name="object 96">
              <a:extLst>
                <a:ext uri="{FF2B5EF4-FFF2-40B4-BE49-F238E27FC236}">
                  <a16:creationId xmlns:a16="http://schemas.microsoft.com/office/drawing/2014/main" id="{C5FEBA6F-CDD4-654F-A81F-9A87C2C4D546}"/>
                </a:ext>
              </a:extLst>
            </p:cNvPr>
            <p:cNvSpPr/>
            <p:nvPr/>
          </p:nvSpPr>
          <p:spPr>
            <a:xfrm>
              <a:off x="17863592" y="7564863"/>
              <a:ext cx="407670" cy="407670"/>
            </a:xfrm>
            <a:custGeom>
              <a:avLst/>
              <a:gdLst/>
              <a:ahLst/>
              <a:cxnLst/>
              <a:rect l="l" t="t" r="r" b="b"/>
              <a:pathLst>
                <a:path w="407669" h="407670">
                  <a:moveTo>
                    <a:pt x="171081" y="407022"/>
                  </a:moveTo>
                  <a:lnTo>
                    <a:pt x="119938" y="387934"/>
                  </a:lnTo>
                  <a:lnTo>
                    <a:pt x="93649" y="362762"/>
                  </a:lnTo>
                  <a:lnTo>
                    <a:pt x="83883" y="314515"/>
                  </a:lnTo>
                  <a:lnTo>
                    <a:pt x="81838" y="205155"/>
                  </a:lnTo>
                  <a:lnTo>
                    <a:pt x="80594" y="191554"/>
                  </a:lnTo>
                  <a:lnTo>
                    <a:pt x="55829" y="144551"/>
                  </a:lnTo>
                  <a:lnTo>
                    <a:pt x="21437" y="126453"/>
                  </a:lnTo>
                  <a:lnTo>
                    <a:pt x="17780" y="125984"/>
                  </a:lnTo>
                  <a:lnTo>
                    <a:pt x="14236" y="128079"/>
                  </a:lnTo>
                  <a:lnTo>
                    <a:pt x="12941" y="131559"/>
                  </a:lnTo>
                  <a:lnTo>
                    <a:pt x="1460" y="175958"/>
                  </a:lnTo>
                  <a:lnTo>
                    <a:pt x="0" y="221068"/>
                  </a:lnTo>
                  <a:lnTo>
                    <a:pt x="8445" y="265328"/>
                  </a:lnTo>
                  <a:lnTo>
                    <a:pt x="26657" y="307200"/>
                  </a:lnTo>
                  <a:lnTo>
                    <a:pt x="53619" y="344030"/>
                  </a:lnTo>
                  <a:lnTo>
                    <a:pt x="87528" y="373532"/>
                  </a:lnTo>
                  <a:lnTo>
                    <a:pt x="127101" y="394817"/>
                  </a:lnTo>
                  <a:lnTo>
                    <a:pt x="171081" y="407022"/>
                  </a:lnTo>
                  <a:close/>
                </a:path>
                <a:path w="407669" h="407670">
                  <a:moveTo>
                    <a:pt x="364159" y="82867"/>
                  </a:moveTo>
                  <a:lnTo>
                    <a:pt x="329298" y="43675"/>
                  </a:lnTo>
                  <a:lnTo>
                    <a:pt x="291198" y="19850"/>
                  </a:lnTo>
                  <a:lnTo>
                    <a:pt x="248869" y="5067"/>
                  </a:lnTo>
                  <a:lnTo>
                    <a:pt x="203682" y="0"/>
                  </a:lnTo>
                  <a:lnTo>
                    <a:pt x="158483" y="5067"/>
                  </a:lnTo>
                  <a:lnTo>
                    <a:pt x="116128" y="19850"/>
                  </a:lnTo>
                  <a:lnTo>
                    <a:pt x="78003" y="43675"/>
                  </a:lnTo>
                  <a:lnTo>
                    <a:pt x="45504" y="75869"/>
                  </a:lnTo>
                  <a:lnTo>
                    <a:pt x="87490" y="40855"/>
                  </a:lnTo>
                  <a:lnTo>
                    <a:pt x="122326" y="30556"/>
                  </a:lnTo>
                  <a:lnTo>
                    <a:pt x="168757" y="46177"/>
                  </a:lnTo>
                  <a:lnTo>
                    <a:pt x="263931" y="99072"/>
                  </a:lnTo>
                  <a:lnTo>
                    <a:pt x="276263" y="104800"/>
                  </a:lnTo>
                  <a:lnTo>
                    <a:pt x="289356" y="108877"/>
                  </a:lnTo>
                  <a:lnTo>
                    <a:pt x="303479" y="110426"/>
                  </a:lnTo>
                  <a:lnTo>
                    <a:pt x="329120" y="106730"/>
                  </a:lnTo>
                  <a:lnTo>
                    <a:pt x="347192" y="98501"/>
                  </a:lnTo>
                  <a:lnTo>
                    <a:pt x="358013" y="90093"/>
                  </a:lnTo>
                  <a:lnTo>
                    <a:pt x="361911" y="85826"/>
                  </a:lnTo>
                  <a:lnTo>
                    <a:pt x="364159" y="82867"/>
                  </a:lnTo>
                  <a:close/>
                </a:path>
                <a:path w="407669" h="407670">
                  <a:moveTo>
                    <a:pt x="407263" y="220586"/>
                  </a:moveTo>
                  <a:lnTo>
                    <a:pt x="405815" y="175475"/>
                  </a:lnTo>
                  <a:lnTo>
                    <a:pt x="394335" y="131076"/>
                  </a:lnTo>
                  <a:lnTo>
                    <a:pt x="403491" y="185115"/>
                  </a:lnTo>
                  <a:lnTo>
                    <a:pt x="394957" y="220599"/>
                  </a:lnTo>
                  <a:lnTo>
                    <a:pt x="358292" y="253225"/>
                  </a:lnTo>
                  <a:lnTo>
                    <a:pt x="265125" y="309702"/>
                  </a:lnTo>
                  <a:lnTo>
                    <a:pt x="254025" y="317576"/>
                  </a:lnTo>
                  <a:lnTo>
                    <a:pt x="243979" y="326936"/>
                  </a:lnTo>
                  <a:lnTo>
                    <a:pt x="235572" y="338455"/>
                  </a:lnTo>
                  <a:lnTo>
                    <a:pt x="225945" y="362648"/>
                  </a:lnTo>
                  <a:lnTo>
                    <a:pt x="224002" y="382498"/>
                  </a:lnTo>
                  <a:lnTo>
                    <a:pt x="225844" y="396125"/>
                  </a:lnTo>
                  <a:lnTo>
                    <a:pt x="227558" y="401650"/>
                  </a:lnTo>
                  <a:lnTo>
                    <a:pt x="228981" y="405104"/>
                  </a:lnTo>
                  <a:lnTo>
                    <a:pt x="232562" y="407111"/>
                  </a:lnTo>
                  <a:lnTo>
                    <a:pt x="236207" y="406527"/>
                  </a:lnTo>
                  <a:lnTo>
                    <a:pt x="280187" y="394322"/>
                  </a:lnTo>
                  <a:lnTo>
                    <a:pt x="319747" y="373049"/>
                  </a:lnTo>
                  <a:lnTo>
                    <a:pt x="353644" y="343560"/>
                  </a:lnTo>
                  <a:lnTo>
                    <a:pt x="380580" y="306768"/>
                  </a:lnTo>
                  <a:lnTo>
                    <a:pt x="398818" y="264858"/>
                  </a:lnTo>
                  <a:lnTo>
                    <a:pt x="407263" y="220586"/>
                  </a:lnTo>
                  <a:close/>
                </a:path>
              </a:pathLst>
            </a:custGeom>
            <a:solidFill>
              <a:srgbClr val="625BA7"/>
            </a:solidFill>
          </p:spPr>
          <p:txBody>
            <a:bodyPr wrap="square" lIns="0" tIns="0" rIns="0" bIns="0" rtlCol="0"/>
            <a:lstStyle/>
            <a:p>
              <a:endParaRPr baseline="-25000"/>
            </a:p>
          </p:txBody>
        </p:sp>
        <p:pic>
          <p:nvPicPr>
            <p:cNvPr id="131" name="object 97">
              <a:extLst>
                <a:ext uri="{FF2B5EF4-FFF2-40B4-BE49-F238E27FC236}">
                  <a16:creationId xmlns:a16="http://schemas.microsoft.com/office/drawing/2014/main" id="{11758AB0-AE9B-354A-93E1-D00A08EF3CAE}"/>
                </a:ext>
              </a:extLst>
            </p:cNvPr>
            <p:cNvPicPr/>
            <p:nvPr/>
          </p:nvPicPr>
          <p:blipFill>
            <a:blip r:embed="rId36" cstate="print"/>
            <a:stretch>
              <a:fillRect/>
            </a:stretch>
          </p:blipFill>
          <p:spPr>
            <a:xfrm>
              <a:off x="18383731" y="7564863"/>
              <a:ext cx="953062" cy="436322"/>
            </a:xfrm>
            <a:prstGeom prst="rect">
              <a:avLst/>
            </a:prstGeom>
          </p:spPr>
        </p:pic>
      </p:grpSp>
    </p:spTree>
    <p:extLst>
      <p:ext uri="{BB962C8B-B14F-4D97-AF65-F5344CB8AC3E}">
        <p14:creationId xmlns:p14="http://schemas.microsoft.com/office/powerpoint/2010/main" val="110188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500"/>
                                        <p:tgtEl>
                                          <p:spTgt spid="9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3835402"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CLIENT</a:t>
            </a:r>
          </a:p>
          <a:p>
            <a:r>
              <a:rPr lang="en-US" sz="3600" dirty="0">
                <a:solidFill>
                  <a:srgbClr val="216A94"/>
                </a:solidFill>
                <a:latin typeface="Montserrat SemiBold" panose="00000700000000000000" pitchFamily="2" charset="0"/>
              </a:rPr>
              <a:t>TESTIMONIALS</a:t>
            </a:r>
            <a:endParaRPr lang="en-PK" sz="3600" dirty="0">
              <a:solidFill>
                <a:srgbClr val="216A94"/>
              </a:solidFill>
              <a:latin typeface="Montserrat SemiBold" panose="00000700000000000000" pitchFamily="2" charset="0"/>
            </a:endParaRPr>
          </a:p>
        </p:txBody>
      </p:sp>
      <p:pic>
        <p:nvPicPr>
          <p:cNvPr id="2" name="Graphic 1">
            <a:extLst>
              <a:ext uri="{FF2B5EF4-FFF2-40B4-BE49-F238E27FC236}">
                <a16:creationId xmlns:a16="http://schemas.microsoft.com/office/drawing/2014/main" id="{9BAD4E7C-59C3-491C-A5CB-384889F7369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6100" y="2136775"/>
            <a:ext cx="730520" cy="3378653"/>
          </a:xfrm>
          <a:prstGeom prst="rect">
            <a:avLst/>
          </a:prstGeom>
        </p:spPr>
      </p:pic>
      <p:sp>
        <p:nvSpPr>
          <p:cNvPr id="18" name="TextBox 17">
            <a:extLst>
              <a:ext uri="{FF2B5EF4-FFF2-40B4-BE49-F238E27FC236}">
                <a16:creationId xmlns:a16="http://schemas.microsoft.com/office/drawing/2014/main" id="{44A0978B-D1D7-4073-B670-4E7D108D6A14}"/>
              </a:ext>
            </a:extLst>
          </p:cNvPr>
          <p:cNvSpPr txBox="1"/>
          <p:nvPr/>
        </p:nvSpPr>
        <p:spPr>
          <a:xfrm>
            <a:off x="1452904" y="2138313"/>
            <a:ext cx="2839696"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Muhammad Saleh</a:t>
            </a:r>
            <a:endParaRPr lang="en-PK" dirty="0">
              <a:solidFill>
                <a:srgbClr val="216A94"/>
              </a:solidFill>
              <a:latin typeface="Montserrat SemiBold" panose="00000700000000000000" pitchFamily="2" charset="0"/>
            </a:endParaRPr>
          </a:p>
        </p:txBody>
      </p:sp>
      <p:sp>
        <p:nvSpPr>
          <p:cNvPr id="19" name="TextBox 18">
            <a:extLst>
              <a:ext uri="{FF2B5EF4-FFF2-40B4-BE49-F238E27FC236}">
                <a16:creationId xmlns:a16="http://schemas.microsoft.com/office/drawing/2014/main" id="{571082B5-A19E-4AFE-8887-2F4E957410E0}"/>
              </a:ext>
            </a:extLst>
          </p:cNvPr>
          <p:cNvSpPr txBox="1"/>
          <p:nvPr/>
        </p:nvSpPr>
        <p:spPr>
          <a:xfrm>
            <a:off x="1452904" y="2433055"/>
            <a:ext cx="6217896" cy="492443"/>
          </a:xfrm>
          <a:prstGeom prst="rect">
            <a:avLst/>
          </a:prstGeom>
          <a:noFill/>
        </p:spPr>
        <p:txBody>
          <a:bodyPr wrap="square" rtlCol="0">
            <a:spAutoFit/>
          </a:bodyPr>
          <a:lstStyle/>
          <a:p>
            <a:r>
              <a:rPr lang="en-US" sz="1300" dirty="0">
                <a:latin typeface="Montserrat Medium" panose="00000600000000000000" pitchFamily="2" charset="0"/>
              </a:rPr>
              <a:t>“Nibe Business Services provided us with invaluable financial advice that significantly contributed to our company's success."</a:t>
            </a:r>
          </a:p>
        </p:txBody>
      </p:sp>
      <p:sp>
        <p:nvSpPr>
          <p:cNvPr id="22" name="TextBox 21">
            <a:extLst>
              <a:ext uri="{FF2B5EF4-FFF2-40B4-BE49-F238E27FC236}">
                <a16:creationId xmlns:a16="http://schemas.microsoft.com/office/drawing/2014/main" id="{DBE9C96E-B1DD-4EF7-B25D-48B8A82F85D4}"/>
              </a:ext>
            </a:extLst>
          </p:cNvPr>
          <p:cNvSpPr txBox="1"/>
          <p:nvPr/>
        </p:nvSpPr>
        <p:spPr>
          <a:xfrm>
            <a:off x="1452904" y="3380373"/>
            <a:ext cx="2534896"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Ahmad Al Bakir</a:t>
            </a:r>
            <a:endParaRPr lang="en-PK" dirty="0">
              <a:solidFill>
                <a:srgbClr val="216A94"/>
              </a:solidFill>
              <a:latin typeface="Montserrat SemiBold" panose="00000700000000000000" pitchFamily="2" charset="0"/>
            </a:endParaRPr>
          </a:p>
        </p:txBody>
      </p:sp>
      <p:sp>
        <p:nvSpPr>
          <p:cNvPr id="23" name="TextBox 22">
            <a:extLst>
              <a:ext uri="{FF2B5EF4-FFF2-40B4-BE49-F238E27FC236}">
                <a16:creationId xmlns:a16="http://schemas.microsoft.com/office/drawing/2014/main" id="{E2C28E86-A40D-48D5-A52C-7BA7D0404F4B}"/>
              </a:ext>
            </a:extLst>
          </p:cNvPr>
          <p:cNvSpPr txBox="1"/>
          <p:nvPr/>
        </p:nvSpPr>
        <p:spPr>
          <a:xfrm>
            <a:off x="1452904" y="3675115"/>
            <a:ext cx="6217896" cy="492443"/>
          </a:xfrm>
          <a:prstGeom prst="rect">
            <a:avLst/>
          </a:prstGeom>
          <a:noFill/>
        </p:spPr>
        <p:txBody>
          <a:bodyPr wrap="square" rtlCol="0">
            <a:spAutoFit/>
          </a:bodyPr>
          <a:lstStyle/>
          <a:p>
            <a:r>
              <a:rPr lang="en-US" sz="1300" dirty="0">
                <a:latin typeface="Montserrat Medium" panose="00000600000000000000" pitchFamily="2" charset="0"/>
              </a:rPr>
              <a:t>"The consultancy solutions implemented by Nibe Business Services streamlined our operations and improved overall efficiency."</a:t>
            </a:r>
          </a:p>
        </p:txBody>
      </p:sp>
      <p:sp>
        <p:nvSpPr>
          <p:cNvPr id="24" name="TextBox 23">
            <a:extLst>
              <a:ext uri="{FF2B5EF4-FFF2-40B4-BE49-F238E27FC236}">
                <a16:creationId xmlns:a16="http://schemas.microsoft.com/office/drawing/2014/main" id="{E4ADA8D4-215C-4D78-AD84-6D07FB687D88}"/>
              </a:ext>
            </a:extLst>
          </p:cNvPr>
          <p:cNvSpPr txBox="1"/>
          <p:nvPr/>
        </p:nvSpPr>
        <p:spPr>
          <a:xfrm>
            <a:off x="1452903" y="4729113"/>
            <a:ext cx="2289363"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Hamid Al-Sheikh</a:t>
            </a:r>
            <a:endParaRPr lang="en-PK" dirty="0">
              <a:solidFill>
                <a:srgbClr val="216A94"/>
              </a:solidFill>
              <a:latin typeface="Montserrat SemiBold" panose="00000700000000000000" pitchFamily="2" charset="0"/>
            </a:endParaRPr>
          </a:p>
        </p:txBody>
      </p:sp>
      <p:sp>
        <p:nvSpPr>
          <p:cNvPr id="30" name="TextBox 29">
            <a:extLst>
              <a:ext uri="{FF2B5EF4-FFF2-40B4-BE49-F238E27FC236}">
                <a16:creationId xmlns:a16="http://schemas.microsoft.com/office/drawing/2014/main" id="{BBE136E2-DC23-420C-8BCD-23628BBF1569}"/>
              </a:ext>
            </a:extLst>
          </p:cNvPr>
          <p:cNvSpPr txBox="1"/>
          <p:nvPr/>
        </p:nvSpPr>
        <p:spPr>
          <a:xfrm>
            <a:off x="1452904" y="5023855"/>
            <a:ext cx="6217896" cy="492443"/>
          </a:xfrm>
          <a:prstGeom prst="rect">
            <a:avLst/>
          </a:prstGeom>
          <a:noFill/>
        </p:spPr>
        <p:txBody>
          <a:bodyPr wrap="square" rtlCol="0">
            <a:spAutoFit/>
          </a:bodyPr>
          <a:lstStyle/>
          <a:p>
            <a:r>
              <a:rPr lang="en-US" sz="1300" dirty="0">
                <a:latin typeface="Montserrat Medium" panose="00000600000000000000" pitchFamily="2" charset="0"/>
              </a:rPr>
              <a:t>"The marketing strategies developed by Nibe Business Services helped us reach new customers and achieve remarkable growth."</a:t>
            </a:r>
          </a:p>
        </p:txBody>
      </p:sp>
      <p:pic>
        <p:nvPicPr>
          <p:cNvPr id="3" name="Graphic 2">
            <a:extLst>
              <a:ext uri="{FF2B5EF4-FFF2-40B4-BE49-F238E27FC236}">
                <a16:creationId xmlns:a16="http://schemas.microsoft.com/office/drawing/2014/main" id="{5DEC652B-8412-40C4-B7F9-56F59B5667BE}"/>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r="30187"/>
          <a:stretch/>
        </p:blipFill>
        <p:spPr>
          <a:xfrm>
            <a:off x="6187557" y="984132"/>
            <a:ext cx="5217044" cy="4990390"/>
          </a:xfrm>
          <a:prstGeom prst="rect">
            <a:avLst/>
          </a:prstGeom>
        </p:spPr>
      </p:pic>
      <p:pic>
        <p:nvPicPr>
          <p:cNvPr id="4" name="Graphic 3">
            <a:extLst>
              <a:ext uri="{FF2B5EF4-FFF2-40B4-BE49-F238E27FC236}">
                <a16:creationId xmlns:a16="http://schemas.microsoft.com/office/drawing/2014/main" id="{1B8D8B46-B79B-46F0-AF08-D9E72EFA38B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01359" y="2290685"/>
            <a:ext cx="433919" cy="433919"/>
          </a:xfrm>
          <a:prstGeom prst="rect">
            <a:avLst/>
          </a:prstGeom>
        </p:spPr>
      </p:pic>
      <p:pic>
        <p:nvPicPr>
          <p:cNvPr id="17" name="Graphic 16">
            <a:extLst>
              <a:ext uri="{FF2B5EF4-FFF2-40B4-BE49-F238E27FC236}">
                <a16:creationId xmlns:a16="http://schemas.microsoft.com/office/drawing/2014/main" id="{87095BC8-F457-4E26-B612-CF9A21C9146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01359" y="3598117"/>
            <a:ext cx="433919" cy="433919"/>
          </a:xfrm>
          <a:prstGeom prst="rect">
            <a:avLst/>
          </a:prstGeom>
        </p:spPr>
      </p:pic>
      <p:pic>
        <p:nvPicPr>
          <p:cNvPr id="20" name="Graphic 19">
            <a:extLst>
              <a:ext uri="{FF2B5EF4-FFF2-40B4-BE49-F238E27FC236}">
                <a16:creationId xmlns:a16="http://schemas.microsoft.com/office/drawing/2014/main" id="{3BB6D847-50FD-4003-9090-2F097BCBAB1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01359" y="4873464"/>
            <a:ext cx="433919" cy="433919"/>
          </a:xfrm>
          <a:prstGeom prst="rect">
            <a:avLst/>
          </a:prstGeom>
        </p:spPr>
      </p:pic>
    </p:spTree>
    <p:extLst>
      <p:ext uri="{BB962C8B-B14F-4D97-AF65-F5344CB8AC3E}">
        <p14:creationId xmlns:p14="http://schemas.microsoft.com/office/powerpoint/2010/main" val="281914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4684297" cy="646331"/>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CONCLUSION</a:t>
            </a:r>
          </a:p>
        </p:txBody>
      </p:sp>
      <p:sp>
        <p:nvSpPr>
          <p:cNvPr id="6" name="TextBox 5">
            <a:extLst>
              <a:ext uri="{FF2B5EF4-FFF2-40B4-BE49-F238E27FC236}">
                <a16:creationId xmlns:a16="http://schemas.microsoft.com/office/drawing/2014/main" id="{E9ABE6C3-B2E8-4D33-96D5-4BC01AF929B1}"/>
              </a:ext>
            </a:extLst>
          </p:cNvPr>
          <p:cNvSpPr txBox="1"/>
          <p:nvPr/>
        </p:nvSpPr>
        <p:spPr>
          <a:xfrm>
            <a:off x="457199" y="1650271"/>
            <a:ext cx="11255830" cy="1015663"/>
          </a:xfrm>
          <a:prstGeom prst="rect">
            <a:avLst/>
          </a:prstGeom>
          <a:noFill/>
        </p:spPr>
        <p:txBody>
          <a:bodyPr wrap="square" rtlCol="0">
            <a:spAutoFit/>
          </a:bodyPr>
          <a:lstStyle/>
          <a:p>
            <a:pPr algn="just"/>
            <a:r>
              <a:rPr lang="en-US" sz="1200" dirty="0">
                <a:latin typeface="Montserrat Medium" panose="00000600000000000000" pitchFamily="2" charset="0"/>
              </a:rPr>
              <a:t>In conclusion, our company's business consultancy services are poised for continued success and growth. Through a thorough examination of our strengths and opportunities, we have reaffirmed our dedication to excellence and client satisfaction. By fostering open communication, collaboration, and ongoing professional development, we are well-equipped to refine our offerings and explore innovative solutions. With a commitment to continuous improvement, we will solidify our position as a premier provider in the industry, delivering top-notch consultancy services to our valued clients. Thank you for your dedication and contributions to our collective success.</a:t>
            </a:r>
            <a:endParaRPr lang="en-PK" sz="1200" dirty="0">
              <a:latin typeface="Montserrat Medium" panose="00000600000000000000" pitchFamily="2" charset="0"/>
            </a:endParaRPr>
          </a:p>
        </p:txBody>
      </p:sp>
      <p:sp>
        <p:nvSpPr>
          <p:cNvPr id="8" name="TextBox 7">
            <a:extLst>
              <a:ext uri="{FF2B5EF4-FFF2-40B4-BE49-F238E27FC236}">
                <a16:creationId xmlns:a16="http://schemas.microsoft.com/office/drawing/2014/main" id="{25F6F690-EE37-4C41-9C43-B5ED8450AE53}"/>
              </a:ext>
            </a:extLst>
          </p:cNvPr>
          <p:cNvSpPr txBox="1"/>
          <p:nvPr/>
        </p:nvSpPr>
        <p:spPr>
          <a:xfrm>
            <a:off x="457198" y="3254376"/>
            <a:ext cx="11255830" cy="2123658"/>
          </a:xfrm>
          <a:prstGeom prst="rect">
            <a:avLst/>
          </a:prstGeom>
          <a:noFill/>
        </p:spPr>
        <p:txBody>
          <a:bodyPr wrap="square" rtlCol="0">
            <a:spAutoFit/>
          </a:bodyPr>
          <a:lstStyle/>
          <a:p>
            <a:pPr algn="just"/>
            <a:r>
              <a:rPr lang="en-US" sz="1200" dirty="0">
                <a:latin typeface="Montserrat Medium" panose="00000600000000000000" pitchFamily="2" charset="0"/>
              </a:rPr>
              <a:t>In addition to our commitment to excellence, our team's passion for delivering outstanding consultancy services is deeply ingrained in our organizational culture. Each team member brings a wealth of knowledge, experience, and dedication to the table, creating a dynamic environment where innovation thrives. Our shared mission to exceed client expectations drives us to continually push the boundaries of what's possible, seeking out new opportunities for growth and improvement. One of the key factors that sets our consultancy services apart is our unwavering dedication to understanding and addressing the unique needs of each client. We recognize that every business is different, with its own set of challenges, goals, and aspirations. As such, we approach each project with a tailored mindset, taking the time to listen, analyze, and strategize in collaboration with our clients. By building strong, trust-based relationships, we ensure that our solutions are not only effective but also sustainable in the long run. Moreover, our team's passion for continuous learning and development fuels our ability to stay ahead of the curve in an ever-evolving business landscape. We actively seek out opportunities to expand our knowledge, whether through industry conferences, training programs, or collaborative projects with other experts in the field. This commitment to ongoing professional growth not only enhances our individual capabilities but also strengthens the collective expertise of our team.</a:t>
            </a:r>
            <a:endParaRPr lang="en-PK" sz="1200" dirty="0">
              <a:latin typeface="Montserrat Medium" panose="00000600000000000000" pitchFamily="2" charset="0"/>
            </a:endParaRPr>
          </a:p>
        </p:txBody>
      </p:sp>
    </p:spTree>
    <p:extLst>
      <p:ext uri="{BB962C8B-B14F-4D97-AF65-F5344CB8AC3E}">
        <p14:creationId xmlns:p14="http://schemas.microsoft.com/office/powerpoint/2010/main" val="128793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929462-895A-47DD-B8DA-0F3766474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8ACF5465-8E64-4F39-B99A-3103270D9A0A}"/>
              </a:ext>
            </a:extLst>
          </p:cNvPr>
          <p:cNvSpPr txBox="1"/>
          <p:nvPr/>
        </p:nvSpPr>
        <p:spPr>
          <a:xfrm>
            <a:off x="438149" y="2509982"/>
            <a:ext cx="4692651" cy="1569660"/>
          </a:xfrm>
          <a:prstGeom prst="rect">
            <a:avLst/>
          </a:prstGeom>
          <a:noFill/>
        </p:spPr>
        <p:txBody>
          <a:bodyPr wrap="square" rtlCol="0">
            <a:spAutoFit/>
          </a:bodyPr>
          <a:lstStyle/>
          <a:p>
            <a:r>
              <a:rPr lang="en-US" sz="9600" b="1" dirty="0">
                <a:solidFill>
                  <a:srgbClr val="206B95"/>
                </a:solidFill>
                <a:latin typeface="Bebas" panose="020B0606020202050201" pitchFamily="34" charset="0"/>
              </a:rPr>
              <a:t>THANK</a:t>
            </a:r>
          </a:p>
        </p:txBody>
      </p:sp>
      <p:sp>
        <p:nvSpPr>
          <p:cNvPr id="10" name="TextBox 9">
            <a:extLst>
              <a:ext uri="{FF2B5EF4-FFF2-40B4-BE49-F238E27FC236}">
                <a16:creationId xmlns:a16="http://schemas.microsoft.com/office/drawing/2014/main" id="{FEFC6656-9F90-4A1D-9D56-BABAC70206AD}"/>
              </a:ext>
            </a:extLst>
          </p:cNvPr>
          <p:cNvSpPr txBox="1"/>
          <p:nvPr/>
        </p:nvSpPr>
        <p:spPr>
          <a:xfrm>
            <a:off x="438149" y="5381923"/>
            <a:ext cx="6667500" cy="1200329"/>
          </a:xfrm>
          <a:prstGeom prst="rect">
            <a:avLst/>
          </a:prstGeom>
          <a:noFill/>
        </p:spPr>
        <p:txBody>
          <a:bodyPr wrap="square" rtlCol="0">
            <a:spAutoFit/>
          </a:bodyPr>
          <a:lstStyle/>
          <a:p>
            <a:r>
              <a:rPr lang="en-US" dirty="0">
                <a:solidFill>
                  <a:schemeClr val="bg1"/>
                </a:solidFill>
                <a:latin typeface="Montserrat Medium" panose="00000600000000000000" pitchFamily="2" charset="0"/>
              </a:rPr>
              <a:t>info@nibe.sa</a:t>
            </a:r>
          </a:p>
          <a:p>
            <a:r>
              <a:rPr lang="en-US" dirty="0">
                <a:solidFill>
                  <a:schemeClr val="bg1"/>
                </a:solidFill>
                <a:latin typeface="Montserrat Medium" panose="00000600000000000000" pitchFamily="2" charset="0"/>
              </a:rPr>
              <a:t>+966-50-44-88547</a:t>
            </a:r>
          </a:p>
          <a:p>
            <a:r>
              <a:rPr lang="en-US" dirty="0">
                <a:solidFill>
                  <a:schemeClr val="bg1"/>
                </a:solidFill>
                <a:latin typeface="Montserrat Medium" panose="00000600000000000000" pitchFamily="2" charset="0"/>
              </a:rPr>
              <a:t>3845 Al </a:t>
            </a:r>
            <a:r>
              <a:rPr lang="en-US" dirty="0" err="1">
                <a:solidFill>
                  <a:schemeClr val="bg1"/>
                </a:solidFill>
                <a:latin typeface="Montserrat Medium" panose="00000600000000000000" pitchFamily="2" charset="0"/>
              </a:rPr>
              <a:t>Khaznz</a:t>
            </a:r>
            <a:r>
              <a:rPr lang="en-US" dirty="0">
                <a:solidFill>
                  <a:schemeClr val="bg1"/>
                </a:solidFill>
                <a:latin typeface="Montserrat Medium" panose="00000600000000000000" pitchFamily="2" charset="0"/>
              </a:rPr>
              <a:t>, </a:t>
            </a:r>
            <a:r>
              <a:rPr lang="en-US" dirty="0" err="1">
                <a:solidFill>
                  <a:schemeClr val="bg1"/>
                </a:solidFill>
                <a:latin typeface="Montserrat Medium" panose="00000600000000000000" pitchFamily="2" charset="0"/>
              </a:rPr>
              <a:t>Ishbiliyah</a:t>
            </a:r>
            <a:r>
              <a:rPr lang="en-US" dirty="0">
                <a:solidFill>
                  <a:schemeClr val="bg1"/>
                </a:solidFill>
                <a:latin typeface="Montserrat Medium" panose="00000600000000000000" pitchFamily="2" charset="0"/>
              </a:rPr>
              <a:t> District,</a:t>
            </a:r>
          </a:p>
          <a:p>
            <a:r>
              <a:rPr lang="en-US" dirty="0">
                <a:solidFill>
                  <a:schemeClr val="bg1"/>
                </a:solidFill>
                <a:latin typeface="Montserrat Medium" panose="00000600000000000000" pitchFamily="2" charset="0"/>
              </a:rPr>
              <a:t>6302, Riyadh 13225</a:t>
            </a:r>
          </a:p>
        </p:txBody>
      </p:sp>
      <p:sp>
        <p:nvSpPr>
          <p:cNvPr id="11" name="TextBox 10">
            <a:extLst>
              <a:ext uri="{FF2B5EF4-FFF2-40B4-BE49-F238E27FC236}">
                <a16:creationId xmlns:a16="http://schemas.microsoft.com/office/drawing/2014/main" id="{C7135B12-620E-45BB-93BA-304C39F4CB7A}"/>
              </a:ext>
            </a:extLst>
          </p:cNvPr>
          <p:cNvSpPr txBox="1"/>
          <p:nvPr/>
        </p:nvSpPr>
        <p:spPr>
          <a:xfrm>
            <a:off x="516467" y="3604831"/>
            <a:ext cx="3445933" cy="1569660"/>
          </a:xfrm>
          <a:prstGeom prst="rect">
            <a:avLst/>
          </a:prstGeom>
          <a:noFill/>
        </p:spPr>
        <p:txBody>
          <a:bodyPr wrap="square" rtlCol="0">
            <a:spAutoFit/>
          </a:bodyPr>
          <a:lstStyle/>
          <a:p>
            <a:r>
              <a:rPr lang="en-US" sz="9600" b="1" dirty="0">
                <a:solidFill>
                  <a:srgbClr val="216A94"/>
                </a:solidFill>
                <a:latin typeface="Bebas" panose="020B0606020202050201" pitchFamily="34" charset="0"/>
              </a:rPr>
              <a:t>YOU!</a:t>
            </a:r>
          </a:p>
        </p:txBody>
      </p:sp>
      <p:pic>
        <p:nvPicPr>
          <p:cNvPr id="14" name="Picture 13">
            <a:extLst>
              <a:ext uri="{FF2B5EF4-FFF2-40B4-BE49-F238E27FC236}">
                <a16:creationId xmlns:a16="http://schemas.microsoft.com/office/drawing/2014/main" id="{A1597BEA-4ED8-478E-8161-D3D4D5082C4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72535" y="-188577"/>
            <a:ext cx="3098802" cy="2614277"/>
          </a:xfrm>
          <a:prstGeom prst="rect">
            <a:avLst/>
          </a:prstGeom>
        </p:spPr>
      </p:pic>
    </p:spTree>
    <p:extLst>
      <p:ext uri="{BB962C8B-B14F-4D97-AF65-F5344CB8AC3E}">
        <p14:creationId xmlns:p14="http://schemas.microsoft.com/office/powerpoint/2010/main" val="265213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3187701"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OUR</a:t>
            </a:r>
          </a:p>
          <a:p>
            <a:r>
              <a:rPr lang="en-US" sz="3600" dirty="0">
                <a:solidFill>
                  <a:srgbClr val="206B95"/>
                </a:solidFill>
                <a:latin typeface="Montserrat SemiBold" panose="00000700000000000000" pitchFamily="2" charset="0"/>
              </a:rPr>
              <a:t>AGENDA</a:t>
            </a:r>
            <a:endParaRPr lang="en-PK" sz="3600" dirty="0">
              <a:solidFill>
                <a:srgbClr val="206B95"/>
              </a:solidFill>
              <a:latin typeface="Montserrat SemiBold" panose="00000700000000000000" pitchFamily="2" charset="0"/>
            </a:endParaRPr>
          </a:p>
        </p:txBody>
      </p:sp>
      <p:pic>
        <p:nvPicPr>
          <p:cNvPr id="2" name="Graphic 1">
            <a:extLst>
              <a:ext uri="{FF2B5EF4-FFF2-40B4-BE49-F238E27FC236}">
                <a16:creationId xmlns:a16="http://schemas.microsoft.com/office/drawing/2014/main" id="{9BAD4E7C-59C3-491C-A5CB-384889F7369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6100" y="2136775"/>
            <a:ext cx="730520" cy="3378653"/>
          </a:xfrm>
          <a:prstGeom prst="rect">
            <a:avLst/>
          </a:prstGeom>
        </p:spPr>
      </p:pic>
      <p:sp>
        <p:nvSpPr>
          <p:cNvPr id="18" name="TextBox 17">
            <a:extLst>
              <a:ext uri="{FF2B5EF4-FFF2-40B4-BE49-F238E27FC236}">
                <a16:creationId xmlns:a16="http://schemas.microsoft.com/office/drawing/2014/main" id="{44A0978B-D1D7-4073-B670-4E7D108D6A14}"/>
              </a:ext>
            </a:extLst>
          </p:cNvPr>
          <p:cNvSpPr txBox="1"/>
          <p:nvPr/>
        </p:nvSpPr>
        <p:spPr>
          <a:xfrm>
            <a:off x="1452904" y="2138313"/>
            <a:ext cx="2924934"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Maximize Sales</a:t>
            </a:r>
            <a:endParaRPr lang="en-PK" dirty="0">
              <a:solidFill>
                <a:srgbClr val="216A94"/>
              </a:solidFill>
              <a:latin typeface="Montserrat SemiBold" panose="00000700000000000000" pitchFamily="2" charset="0"/>
            </a:endParaRPr>
          </a:p>
        </p:txBody>
      </p:sp>
      <p:sp>
        <p:nvSpPr>
          <p:cNvPr id="19" name="TextBox 18">
            <a:extLst>
              <a:ext uri="{FF2B5EF4-FFF2-40B4-BE49-F238E27FC236}">
                <a16:creationId xmlns:a16="http://schemas.microsoft.com/office/drawing/2014/main" id="{571082B5-A19E-4AFE-8887-2F4E957410E0}"/>
              </a:ext>
            </a:extLst>
          </p:cNvPr>
          <p:cNvSpPr txBox="1"/>
          <p:nvPr/>
        </p:nvSpPr>
        <p:spPr>
          <a:xfrm>
            <a:off x="1452904" y="2433055"/>
            <a:ext cx="4198415" cy="492443"/>
          </a:xfrm>
          <a:prstGeom prst="rect">
            <a:avLst/>
          </a:prstGeom>
          <a:noFill/>
        </p:spPr>
        <p:txBody>
          <a:bodyPr wrap="square" rtlCol="0">
            <a:spAutoFit/>
          </a:bodyPr>
          <a:lstStyle/>
          <a:p>
            <a:r>
              <a:rPr lang="en-US" sz="1300" dirty="0">
                <a:latin typeface="Montserrat Medium" panose="00000600000000000000" pitchFamily="2" charset="0"/>
              </a:rPr>
              <a:t>How our financial consulting helped a startup increase revenue by 50% in one year.</a:t>
            </a:r>
          </a:p>
        </p:txBody>
      </p:sp>
      <p:sp>
        <p:nvSpPr>
          <p:cNvPr id="22" name="TextBox 21">
            <a:extLst>
              <a:ext uri="{FF2B5EF4-FFF2-40B4-BE49-F238E27FC236}">
                <a16:creationId xmlns:a16="http://schemas.microsoft.com/office/drawing/2014/main" id="{DBE9C96E-B1DD-4EF7-B25D-48B8A82F85D4}"/>
              </a:ext>
            </a:extLst>
          </p:cNvPr>
          <p:cNvSpPr txBox="1"/>
          <p:nvPr/>
        </p:nvSpPr>
        <p:spPr>
          <a:xfrm>
            <a:off x="1452904" y="3380373"/>
            <a:ext cx="1856687" cy="646331"/>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Get Revenue	</a:t>
            </a:r>
            <a:endParaRPr lang="en-PK" dirty="0">
              <a:solidFill>
                <a:srgbClr val="216A94"/>
              </a:solidFill>
              <a:latin typeface="Montserrat SemiBold" panose="00000700000000000000" pitchFamily="2" charset="0"/>
            </a:endParaRPr>
          </a:p>
        </p:txBody>
      </p:sp>
      <p:sp>
        <p:nvSpPr>
          <p:cNvPr id="23" name="TextBox 22">
            <a:extLst>
              <a:ext uri="{FF2B5EF4-FFF2-40B4-BE49-F238E27FC236}">
                <a16:creationId xmlns:a16="http://schemas.microsoft.com/office/drawing/2014/main" id="{E2C28E86-A40D-48D5-A52C-7BA7D0404F4B}"/>
              </a:ext>
            </a:extLst>
          </p:cNvPr>
          <p:cNvSpPr txBox="1"/>
          <p:nvPr/>
        </p:nvSpPr>
        <p:spPr>
          <a:xfrm>
            <a:off x="1452904" y="3675115"/>
            <a:ext cx="4198415" cy="692497"/>
          </a:xfrm>
          <a:prstGeom prst="rect">
            <a:avLst/>
          </a:prstGeom>
          <a:noFill/>
        </p:spPr>
        <p:txBody>
          <a:bodyPr wrap="square" rtlCol="0">
            <a:spAutoFit/>
          </a:bodyPr>
          <a:lstStyle/>
          <a:p>
            <a:r>
              <a:rPr lang="en-US" sz="1300" dirty="0">
                <a:latin typeface="Montserrat Medium" panose="00000600000000000000" pitchFamily="2" charset="0"/>
              </a:rPr>
              <a:t>How our consultancy has helped many business to be established and get success in a short period</a:t>
            </a:r>
          </a:p>
        </p:txBody>
      </p:sp>
      <p:sp>
        <p:nvSpPr>
          <p:cNvPr id="24" name="TextBox 23">
            <a:extLst>
              <a:ext uri="{FF2B5EF4-FFF2-40B4-BE49-F238E27FC236}">
                <a16:creationId xmlns:a16="http://schemas.microsoft.com/office/drawing/2014/main" id="{E4ADA8D4-215C-4D78-AD84-6D07FB687D88}"/>
              </a:ext>
            </a:extLst>
          </p:cNvPr>
          <p:cNvSpPr txBox="1"/>
          <p:nvPr/>
        </p:nvSpPr>
        <p:spPr>
          <a:xfrm>
            <a:off x="1452904" y="4729113"/>
            <a:ext cx="1856687"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Help Startups</a:t>
            </a:r>
            <a:endParaRPr lang="en-PK" dirty="0">
              <a:solidFill>
                <a:srgbClr val="216A94"/>
              </a:solidFill>
              <a:latin typeface="Montserrat SemiBold" panose="00000700000000000000" pitchFamily="2" charset="0"/>
            </a:endParaRPr>
          </a:p>
        </p:txBody>
      </p:sp>
      <p:sp>
        <p:nvSpPr>
          <p:cNvPr id="30" name="TextBox 29">
            <a:extLst>
              <a:ext uri="{FF2B5EF4-FFF2-40B4-BE49-F238E27FC236}">
                <a16:creationId xmlns:a16="http://schemas.microsoft.com/office/drawing/2014/main" id="{BBE136E2-DC23-420C-8BCD-23628BBF1569}"/>
              </a:ext>
            </a:extLst>
          </p:cNvPr>
          <p:cNvSpPr txBox="1"/>
          <p:nvPr/>
        </p:nvSpPr>
        <p:spPr>
          <a:xfrm>
            <a:off x="1452904" y="5023855"/>
            <a:ext cx="4198415" cy="292388"/>
          </a:xfrm>
          <a:prstGeom prst="rect">
            <a:avLst/>
          </a:prstGeom>
          <a:noFill/>
        </p:spPr>
        <p:txBody>
          <a:bodyPr wrap="square" rtlCol="0">
            <a:spAutoFit/>
          </a:bodyPr>
          <a:lstStyle/>
          <a:p>
            <a:r>
              <a:rPr lang="en-US" sz="1300" dirty="0">
                <a:latin typeface="Montserrat Medium" panose="00000600000000000000" pitchFamily="2" charset="0"/>
              </a:rPr>
              <a:t>Startups oriented work has helped </a:t>
            </a:r>
          </a:p>
        </p:txBody>
      </p:sp>
      <p:pic>
        <p:nvPicPr>
          <p:cNvPr id="4" name="Picture 3">
            <a:extLst>
              <a:ext uri="{FF2B5EF4-FFF2-40B4-BE49-F238E27FC236}">
                <a16:creationId xmlns:a16="http://schemas.microsoft.com/office/drawing/2014/main" id="{60A656ED-1AC4-4CDC-9A5C-A9A5C944AF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7975" y="0"/>
            <a:ext cx="5534025" cy="6863816"/>
          </a:xfrm>
          <a:prstGeom prst="rect">
            <a:avLst/>
          </a:prstGeom>
        </p:spPr>
      </p:pic>
      <p:sp>
        <p:nvSpPr>
          <p:cNvPr id="31" name="TextBox 30">
            <a:extLst>
              <a:ext uri="{FF2B5EF4-FFF2-40B4-BE49-F238E27FC236}">
                <a16:creationId xmlns:a16="http://schemas.microsoft.com/office/drawing/2014/main" id="{90F45B57-B769-477D-8B57-BB5FFA71DBD4}"/>
              </a:ext>
            </a:extLst>
          </p:cNvPr>
          <p:cNvSpPr txBox="1"/>
          <p:nvPr/>
        </p:nvSpPr>
        <p:spPr>
          <a:xfrm>
            <a:off x="636846" y="2243025"/>
            <a:ext cx="727916" cy="584775"/>
          </a:xfrm>
          <a:prstGeom prst="rect">
            <a:avLst/>
          </a:prstGeom>
          <a:noFill/>
        </p:spPr>
        <p:txBody>
          <a:bodyPr wrap="square" rtlCol="0">
            <a:spAutoFit/>
          </a:bodyPr>
          <a:lstStyle/>
          <a:p>
            <a:r>
              <a:rPr lang="ur-PK" sz="3200" b="1" dirty="0">
                <a:solidFill>
                  <a:schemeClr val="bg1"/>
                </a:solidFill>
                <a:latin typeface="Montserrat SemiBold" panose="00000700000000000000" pitchFamily="2" charset="0"/>
              </a:rPr>
              <a:t>01</a:t>
            </a:r>
            <a:endParaRPr lang="en-PK" sz="3200" b="1" dirty="0">
              <a:solidFill>
                <a:schemeClr val="bg1"/>
              </a:solidFill>
              <a:latin typeface="Montserrat SemiBold" panose="00000700000000000000" pitchFamily="2" charset="0"/>
            </a:endParaRPr>
          </a:p>
        </p:txBody>
      </p:sp>
      <p:sp>
        <p:nvSpPr>
          <p:cNvPr id="32" name="TextBox 31">
            <a:extLst>
              <a:ext uri="{FF2B5EF4-FFF2-40B4-BE49-F238E27FC236}">
                <a16:creationId xmlns:a16="http://schemas.microsoft.com/office/drawing/2014/main" id="{AC940254-0856-4F4C-9D5C-A46C825497C9}"/>
              </a:ext>
            </a:extLst>
          </p:cNvPr>
          <p:cNvSpPr txBox="1"/>
          <p:nvPr/>
        </p:nvSpPr>
        <p:spPr>
          <a:xfrm>
            <a:off x="592775" y="3538425"/>
            <a:ext cx="727916" cy="584775"/>
          </a:xfrm>
          <a:prstGeom prst="rect">
            <a:avLst/>
          </a:prstGeom>
          <a:noFill/>
        </p:spPr>
        <p:txBody>
          <a:bodyPr wrap="square" rtlCol="0">
            <a:spAutoFit/>
          </a:bodyPr>
          <a:lstStyle/>
          <a:p>
            <a:r>
              <a:rPr lang="ur-PK" sz="3200" b="1" dirty="0">
                <a:solidFill>
                  <a:schemeClr val="bg1"/>
                </a:solidFill>
                <a:latin typeface="Montserrat SemiBold" panose="00000700000000000000" pitchFamily="2" charset="0"/>
              </a:rPr>
              <a:t>02</a:t>
            </a:r>
            <a:endParaRPr lang="en-PK" sz="3200" b="1" dirty="0">
              <a:solidFill>
                <a:schemeClr val="bg1"/>
              </a:solidFill>
              <a:latin typeface="Montserrat SemiBold" panose="00000700000000000000" pitchFamily="2" charset="0"/>
            </a:endParaRPr>
          </a:p>
        </p:txBody>
      </p:sp>
      <p:sp>
        <p:nvSpPr>
          <p:cNvPr id="33" name="TextBox 32">
            <a:extLst>
              <a:ext uri="{FF2B5EF4-FFF2-40B4-BE49-F238E27FC236}">
                <a16:creationId xmlns:a16="http://schemas.microsoft.com/office/drawing/2014/main" id="{DDB374E4-FB4C-45F2-B558-0AB7DAA43442}"/>
              </a:ext>
            </a:extLst>
          </p:cNvPr>
          <p:cNvSpPr txBox="1"/>
          <p:nvPr/>
        </p:nvSpPr>
        <p:spPr>
          <a:xfrm>
            <a:off x="592775" y="4824300"/>
            <a:ext cx="727916" cy="584775"/>
          </a:xfrm>
          <a:prstGeom prst="rect">
            <a:avLst/>
          </a:prstGeom>
          <a:noFill/>
        </p:spPr>
        <p:txBody>
          <a:bodyPr wrap="square" rtlCol="0">
            <a:spAutoFit/>
          </a:bodyPr>
          <a:lstStyle/>
          <a:p>
            <a:r>
              <a:rPr lang="ur-PK" sz="3200" b="1" dirty="0">
                <a:solidFill>
                  <a:schemeClr val="bg1"/>
                </a:solidFill>
                <a:latin typeface="Montserrat SemiBold" panose="00000700000000000000" pitchFamily="2" charset="0"/>
              </a:rPr>
              <a:t>03</a:t>
            </a:r>
            <a:endParaRPr lang="en-PK" sz="3200" b="1" dirty="0">
              <a:solidFill>
                <a:schemeClr val="bg1"/>
              </a:solidFill>
              <a:latin typeface="Montserrat SemiBold" panose="00000700000000000000" pitchFamily="2" charset="0"/>
            </a:endParaRPr>
          </a:p>
        </p:txBody>
      </p:sp>
      <p:sp>
        <p:nvSpPr>
          <p:cNvPr id="3" name="Oval 2"/>
          <p:cNvSpPr/>
          <p:nvPr/>
        </p:nvSpPr>
        <p:spPr>
          <a:xfrm>
            <a:off x="7509226" y="-145913"/>
            <a:ext cx="4754880" cy="7223760"/>
          </a:xfrm>
          <a:custGeom>
            <a:avLst/>
            <a:gdLst>
              <a:gd name="connsiteX0" fmla="*/ 0 w 10054955"/>
              <a:gd name="connsiteY0" fmla="*/ 5684972 h 11369943"/>
              <a:gd name="connsiteX1" fmla="*/ 5027478 w 10054955"/>
              <a:gd name="connsiteY1" fmla="*/ 0 h 11369943"/>
              <a:gd name="connsiteX2" fmla="*/ 10054956 w 10054955"/>
              <a:gd name="connsiteY2" fmla="*/ 5684972 h 11369943"/>
              <a:gd name="connsiteX3" fmla="*/ 5027478 w 10054955"/>
              <a:gd name="connsiteY3" fmla="*/ 11369944 h 11369943"/>
              <a:gd name="connsiteX4" fmla="*/ 0 w 10054955"/>
              <a:gd name="connsiteY4" fmla="*/ 5684972 h 11369943"/>
              <a:gd name="connsiteX0" fmla="*/ 20337 w 10075293"/>
              <a:gd name="connsiteY0" fmla="*/ 5128381 h 10813353"/>
              <a:gd name="connsiteX1" fmla="*/ 3855119 w 10075293"/>
              <a:gd name="connsiteY1" fmla="*/ 0 h 10813353"/>
              <a:gd name="connsiteX2" fmla="*/ 10075293 w 10075293"/>
              <a:gd name="connsiteY2" fmla="*/ 5128381 h 10813353"/>
              <a:gd name="connsiteX3" fmla="*/ 5047815 w 10075293"/>
              <a:gd name="connsiteY3" fmla="*/ 10813353 h 10813353"/>
              <a:gd name="connsiteX4" fmla="*/ 20337 w 10075293"/>
              <a:gd name="connsiteY4" fmla="*/ 5128381 h 10813353"/>
              <a:gd name="connsiteX0" fmla="*/ 7211 w 10062167"/>
              <a:gd name="connsiteY0" fmla="*/ 5128381 h 10813353"/>
              <a:gd name="connsiteX1" fmla="*/ 3841993 w 10062167"/>
              <a:gd name="connsiteY1" fmla="*/ 0 h 10813353"/>
              <a:gd name="connsiteX2" fmla="*/ 10062167 w 10062167"/>
              <a:gd name="connsiteY2" fmla="*/ 5128381 h 10813353"/>
              <a:gd name="connsiteX3" fmla="*/ 5034689 w 10062167"/>
              <a:gd name="connsiteY3" fmla="*/ 10813353 h 10813353"/>
              <a:gd name="connsiteX4" fmla="*/ 7211 w 10062167"/>
              <a:gd name="connsiteY4" fmla="*/ 5128381 h 10813353"/>
              <a:gd name="connsiteX0" fmla="*/ 63809 w 10118765"/>
              <a:gd name="connsiteY0" fmla="*/ 4682904 h 10367876"/>
              <a:gd name="connsiteX1" fmla="*/ 2140130 w 10118765"/>
              <a:gd name="connsiteY1" fmla="*/ 0 h 10367876"/>
              <a:gd name="connsiteX2" fmla="*/ 10118765 w 10118765"/>
              <a:gd name="connsiteY2" fmla="*/ 4682904 h 10367876"/>
              <a:gd name="connsiteX3" fmla="*/ 5091287 w 10118765"/>
              <a:gd name="connsiteY3" fmla="*/ 10367876 h 10367876"/>
              <a:gd name="connsiteX4" fmla="*/ 63809 w 10118765"/>
              <a:gd name="connsiteY4" fmla="*/ 4682904 h 10367876"/>
              <a:gd name="connsiteX0" fmla="*/ 69918 w 10124874"/>
              <a:gd name="connsiteY0" fmla="*/ 4682904 h 10367876"/>
              <a:gd name="connsiteX1" fmla="*/ 2146239 w 10124874"/>
              <a:gd name="connsiteY1" fmla="*/ 0 h 10367876"/>
              <a:gd name="connsiteX2" fmla="*/ 10124874 w 10124874"/>
              <a:gd name="connsiteY2" fmla="*/ 4682904 h 10367876"/>
              <a:gd name="connsiteX3" fmla="*/ 5097396 w 10124874"/>
              <a:gd name="connsiteY3" fmla="*/ 10367876 h 10367876"/>
              <a:gd name="connsiteX4" fmla="*/ 69918 w 10124874"/>
              <a:gd name="connsiteY4" fmla="*/ 4682904 h 10367876"/>
              <a:gd name="connsiteX0" fmla="*/ 62464 w 10117420"/>
              <a:gd name="connsiteY0" fmla="*/ 4729796 h 10414768"/>
              <a:gd name="connsiteX1" fmla="*/ 2256016 w 10117420"/>
              <a:gd name="connsiteY1" fmla="*/ 0 h 10414768"/>
              <a:gd name="connsiteX2" fmla="*/ 10117420 w 10117420"/>
              <a:gd name="connsiteY2" fmla="*/ 4729796 h 10414768"/>
              <a:gd name="connsiteX3" fmla="*/ 5089942 w 10117420"/>
              <a:gd name="connsiteY3" fmla="*/ 10414768 h 10414768"/>
              <a:gd name="connsiteX4" fmla="*/ 62464 w 10117420"/>
              <a:gd name="connsiteY4" fmla="*/ 4729796 h 10414768"/>
              <a:gd name="connsiteX0" fmla="*/ 66965 w 10121921"/>
              <a:gd name="connsiteY0" fmla="*/ 4729796 h 10414768"/>
              <a:gd name="connsiteX1" fmla="*/ 2260517 w 10121921"/>
              <a:gd name="connsiteY1" fmla="*/ 0 h 10414768"/>
              <a:gd name="connsiteX2" fmla="*/ 10121921 w 10121921"/>
              <a:gd name="connsiteY2" fmla="*/ 4729796 h 10414768"/>
              <a:gd name="connsiteX3" fmla="*/ 5094443 w 10121921"/>
              <a:gd name="connsiteY3" fmla="*/ 10414768 h 10414768"/>
              <a:gd name="connsiteX4" fmla="*/ 66965 w 10121921"/>
              <a:gd name="connsiteY4" fmla="*/ 4729796 h 10414768"/>
              <a:gd name="connsiteX0" fmla="*/ 76975 w 9803684"/>
              <a:gd name="connsiteY0" fmla="*/ 6886842 h 10454516"/>
              <a:gd name="connsiteX1" fmla="*/ 1942280 w 9803684"/>
              <a:gd name="connsiteY1" fmla="*/ 0 h 10454516"/>
              <a:gd name="connsiteX2" fmla="*/ 9803684 w 9803684"/>
              <a:gd name="connsiteY2" fmla="*/ 4729796 h 10454516"/>
              <a:gd name="connsiteX3" fmla="*/ 4776206 w 9803684"/>
              <a:gd name="connsiteY3" fmla="*/ 10414768 h 10454516"/>
              <a:gd name="connsiteX4" fmla="*/ 76975 w 9803684"/>
              <a:gd name="connsiteY4" fmla="*/ 6886842 h 10454516"/>
              <a:gd name="connsiteX0" fmla="*/ 76975 w 9803684"/>
              <a:gd name="connsiteY0" fmla="*/ 6886842 h 10437740"/>
              <a:gd name="connsiteX1" fmla="*/ 1942280 w 9803684"/>
              <a:gd name="connsiteY1" fmla="*/ 0 h 10437740"/>
              <a:gd name="connsiteX2" fmla="*/ 9803684 w 9803684"/>
              <a:gd name="connsiteY2" fmla="*/ 4729796 h 10437740"/>
              <a:gd name="connsiteX3" fmla="*/ 4776206 w 9803684"/>
              <a:gd name="connsiteY3" fmla="*/ 10414768 h 10437740"/>
              <a:gd name="connsiteX4" fmla="*/ 76975 w 9803684"/>
              <a:gd name="connsiteY4" fmla="*/ 6886842 h 10437740"/>
              <a:gd name="connsiteX0" fmla="*/ 316208 w 10042917"/>
              <a:gd name="connsiteY0" fmla="*/ 6886842 h 10437740"/>
              <a:gd name="connsiteX1" fmla="*/ 2181513 w 10042917"/>
              <a:gd name="connsiteY1" fmla="*/ 0 h 10437740"/>
              <a:gd name="connsiteX2" fmla="*/ 10042917 w 10042917"/>
              <a:gd name="connsiteY2" fmla="*/ 4729796 h 10437740"/>
              <a:gd name="connsiteX3" fmla="*/ 5015439 w 10042917"/>
              <a:gd name="connsiteY3" fmla="*/ 10414768 h 10437740"/>
              <a:gd name="connsiteX4" fmla="*/ 316208 w 10042917"/>
              <a:gd name="connsiteY4" fmla="*/ 6886842 h 10437740"/>
              <a:gd name="connsiteX0" fmla="*/ 316208 w 10042917"/>
              <a:gd name="connsiteY0" fmla="*/ 6886842 h 6886842"/>
              <a:gd name="connsiteX1" fmla="*/ 2181513 w 10042917"/>
              <a:gd name="connsiteY1" fmla="*/ 0 h 6886842"/>
              <a:gd name="connsiteX2" fmla="*/ 10042917 w 10042917"/>
              <a:gd name="connsiteY2" fmla="*/ 4729796 h 6886842"/>
              <a:gd name="connsiteX3" fmla="*/ 2623932 w 10042917"/>
              <a:gd name="connsiteY3" fmla="*/ 5913106 h 6886842"/>
              <a:gd name="connsiteX4" fmla="*/ 316208 w 10042917"/>
              <a:gd name="connsiteY4" fmla="*/ 6886842 h 6886842"/>
              <a:gd name="connsiteX0" fmla="*/ 316208 w 10042917"/>
              <a:gd name="connsiteY0" fmla="*/ 6886842 h 6886842"/>
              <a:gd name="connsiteX1" fmla="*/ 2181513 w 10042917"/>
              <a:gd name="connsiteY1" fmla="*/ 0 h 6886842"/>
              <a:gd name="connsiteX2" fmla="*/ 10042917 w 10042917"/>
              <a:gd name="connsiteY2" fmla="*/ 4729796 h 6886842"/>
              <a:gd name="connsiteX3" fmla="*/ 2623932 w 10042917"/>
              <a:gd name="connsiteY3" fmla="*/ 5913106 h 6886842"/>
              <a:gd name="connsiteX4" fmla="*/ 316208 w 10042917"/>
              <a:gd name="connsiteY4" fmla="*/ 6886842 h 6886842"/>
              <a:gd name="connsiteX0" fmla="*/ 316208 w 10042917"/>
              <a:gd name="connsiteY0" fmla="*/ 6886842 h 7015950"/>
              <a:gd name="connsiteX1" fmla="*/ 2181513 w 10042917"/>
              <a:gd name="connsiteY1" fmla="*/ 0 h 7015950"/>
              <a:gd name="connsiteX2" fmla="*/ 10042917 w 10042917"/>
              <a:gd name="connsiteY2" fmla="*/ 4729796 h 7015950"/>
              <a:gd name="connsiteX3" fmla="*/ 4710639 w 10042917"/>
              <a:gd name="connsiteY3" fmla="*/ 6897844 h 7015950"/>
              <a:gd name="connsiteX4" fmla="*/ 316208 w 10042917"/>
              <a:gd name="connsiteY4" fmla="*/ 6886842 h 7015950"/>
              <a:gd name="connsiteX0" fmla="*/ 316208 w 10042993"/>
              <a:gd name="connsiteY0" fmla="*/ 6886842 h 6909633"/>
              <a:gd name="connsiteX1" fmla="*/ 2181513 w 10042993"/>
              <a:gd name="connsiteY1" fmla="*/ 0 h 6909633"/>
              <a:gd name="connsiteX2" fmla="*/ 10042917 w 10042993"/>
              <a:gd name="connsiteY2" fmla="*/ 4729796 h 6909633"/>
              <a:gd name="connsiteX3" fmla="*/ 4710639 w 10042993"/>
              <a:gd name="connsiteY3" fmla="*/ 6897844 h 6909633"/>
              <a:gd name="connsiteX4" fmla="*/ 316208 w 10042993"/>
              <a:gd name="connsiteY4" fmla="*/ 6886842 h 6909633"/>
              <a:gd name="connsiteX0" fmla="*/ 316208 w 10042993"/>
              <a:gd name="connsiteY0" fmla="*/ 6886842 h 6909633"/>
              <a:gd name="connsiteX1" fmla="*/ 2181513 w 10042993"/>
              <a:gd name="connsiteY1" fmla="*/ 0 h 6909633"/>
              <a:gd name="connsiteX2" fmla="*/ 10042917 w 10042993"/>
              <a:gd name="connsiteY2" fmla="*/ 4729796 h 6909633"/>
              <a:gd name="connsiteX3" fmla="*/ 4710639 w 10042993"/>
              <a:gd name="connsiteY3" fmla="*/ 6897844 h 6909633"/>
              <a:gd name="connsiteX4" fmla="*/ 316208 w 10042993"/>
              <a:gd name="connsiteY4" fmla="*/ 6886842 h 6909633"/>
              <a:gd name="connsiteX0" fmla="*/ 316208 w 5014287"/>
              <a:gd name="connsiteY0" fmla="*/ 6886842 h 7382285"/>
              <a:gd name="connsiteX1" fmla="*/ 2181513 w 5014287"/>
              <a:gd name="connsiteY1" fmla="*/ 0 h 7382285"/>
              <a:gd name="connsiteX2" fmla="*/ 4626855 w 5014287"/>
              <a:gd name="connsiteY2" fmla="*/ 40565 h 7382285"/>
              <a:gd name="connsiteX3" fmla="*/ 4710639 w 5014287"/>
              <a:gd name="connsiteY3" fmla="*/ 6897844 h 7382285"/>
              <a:gd name="connsiteX4" fmla="*/ 316208 w 5014287"/>
              <a:gd name="connsiteY4" fmla="*/ 6886842 h 7382285"/>
              <a:gd name="connsiteX0" fmla="*/ 316208 w 4712355"/>
              <a:gd name="connsiteY0" fmla="*/ 6886842 h 6897850"/>
              <a:gd name="connsiteX1" fmla="*/ 2181513 w 4712355"/>
              <a:gd name="connsiteY1" fmla="*/ 0 h 6897850"/>
              <a:gd name="connsiteX2" fmla="*/ 4626855 w 4712355"/>
              <a:gd name="connsiteY2" fmla="*/ 40565 h 6897850"/>
              <a:gd name="connsiteX3" fmla="*/ 4710639 w 4712355"/>
              <a:gd name="connsiteY3" fmla="*/ 6897844 h 6897850"/>
              <a:gd name="connsiteX4" fmla="*/ 316208 w 4712355"/>
              <a:gd name="connsiteY4" fmla="*/ 6886842 h 689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355" h="6897850">
                <a:moveTo>
                  <a:pt x="316208" y="6886842"/>
                </a:moveTo>
                <a:cubicBezTo>
                  <a:pt x="-882944" y="3017448"/>
                  <a:pt x="1679191" y="70339"/>
                  <a:pt x="2181513" y="0"/>
                </a:cubicBezTo>
                <a:cubicBezTo>
                  <a:pt x="2238358" y="0"/>
                  <a:pt x="4650302" y="66073"/>
                  <a:pt x="4626855" y="40565"/>
                </a:cubicBezTo>
                <a:cubicBezTo>
                  <a:pt x="4650301" y="15057"/>
                  <a:pt x="4608464" y="6905659"/>
                  <a:pt x="4710639" y="6897844"/>
                </a:cubicBezTo>
                <a:cubicBezTo>
                  <a:pt x="4812814" y="6890029"/>
                  <a:pt x="319606" y="6793836"/>
                  <a:pt x="316208" y="6886842"/>
                </a:cubicBezTo>
                <a:close/>
              </a:path>
            </a:pathLst>
          </a:custGeom>
          <a:blipFill dpi="0" rotWithShape="1">
            <a:blip r:embed="rId8"/>
            <a:srcRect/>
            <a:stretch>
              <a:fillRect l="-20000" t="2000" r="-5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tIns="1005840" rIns="274320" bIns="182880" rtlCol="1" anchor="ctr"/>
          <a:lstStyle/>
          <a:p>
            <a:pPr algn="ctr"/>
            <a:endParaRPr lang="fa-IR"/>
          </a:p>
        </p:txBody>
      </p:sp>
    </p:spTree>
    <p:extLst>
      <p:ext uri="{BB962C8B-B14F-4D97-AF65-F5344CB8AC3E}">
        <p14:creationId xmlns:p14="http://schemas.microsoft.com/office/powerpoint/2010/main" val="60095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6" name="TextBox 15">
            <a:extLst>
              <a:ext uri="{FF2B5EF4-FFF2-40B4-BE49-F238E27FC236}">
                <a16:creationId xmlns:a16="http://schemas.microsoft.com/office/drawing/2014/main" id="{E5BC1D63-2A4A-4F3C-A527-8AB38A31F361}"/>
              </a:ext>
            </a:extLst>
          </p:cNvPr>
          <p:cNvSpPr txBox="1"/>
          <p:nvPr/>
        </p:nvSpPr>
        <p:spPr>
          <a:xfrm>
            <a:off x="619507" y="669071"/>
            <a:ext cx="3853544" cy="553998"/>
          </a:xfrm>
          <a:prstGeom prst="rect">
            <a:avLst/>
          </a:prstGeom>
          <a:noFill/>
        </p:spPr>
        <p:txBody>
          <a:bodyPr wrap="square" rtlCol="0">
            <a:spAutoFit/>
          </a:bodyPr>
          <a:lstStyle/>
          <a:p>
            <a:r>
              <a:rPr lang="en-US" sz="3000" dirty="0">
                <a:solidFill>
                  <a:srgbClr val="206B95"/>
                </a:solidFill>
                <a:latin typeface="Montserrat SemiBold" panose="00000700000000000000" pitchFamily="2" charset="0"/>
              </a:rPr>
              <a:t>WHY </a:t>
            </a:r>
            <a:r>
              <a:rPr lang="en-US" sz="3000" dirty="0">
                <a:latin typeface="Montserrat SemiBold" panose="00000700000000000000" pitchFamily="2" charset="0"/>
              </a:rPr>
              <a:t>CHOOSE US</a:t>
            </a:r>
            <a:endParaRPr lang="en-PK" sz="3000" dirty="0">
              <a:latin typeface="Montserrat SemiBold" panose="00000700000000000000" pitchFamily="2" charset="0"/>
            </a:endParaRPr>
          </a:p>
        </p:txBody>
      </p:sp>
      <p:sp>
        <p:nvSpPr>
          <p:cNvPr id="17" name="TextBox 16">
            <a:extLst>
              <a:ext uri="{FF2B5EF4-FFF2-40B4-BE49-F238E27FC236}">
                <a16:creationId xmlns:a16="http://schemas.microsoft.com/office/drawing/2014/main" id="{EB165602-2FE8-4957-8A66-0955466B08DF}"/>
              </a:ext>
            </a:extLst>
          </p:cNvPr>
          <p:cNvSpPr txBox="1"/>
          <p:nvPr/>
        </p:nvSpPr>
        <p:spPr>
          <a:xfrm>
            <a:off x="619507" y="1767006"/>
            <a:ext cx="5200526" cy="3554819"/>
          </a:xfrm>
          <a:prstGeom prst="rect">
            <a:avLst/>
          </a:prstGeom>
          <a:noFill/>
        </p:spPr>
        <p:txBody>
          <a:bodyPr wrap="square" rtlCol="0">
            <a:spAutoFit/>
          </a:bodyPr>
          <a:lstStyle/>
          <a:p>
            <a:pPr fontAlgn="base"/>
            <a:r>
              <a:rPr lang="en-US" sz="1500" b="0" i="0" dirty="0">
                <a:solidFill>
                  <a:srgbClr val="4B4F58"/>
                </a:solidFill>
                <a:effectLst/>
                <a:latin typeface="Montserrat Medium" panose="00000600000000000000" pitchFamily="2" charset="0"/>
              </a:rPr>
              <a:t>As your trusted business representative and consultant in Riyadh, Saudi Arabia, Nibe simplifies complex business transactions, offering comprehensive services from valuation and negotiations to deal closure and market analysis. Our strategic consulting expertise and keen investment insight set us apart, enabling you to navigate the business landscape with confidence. We are dedicated to helping you achieve your goals by providing expert support in complex business transactions and informed decision-making. Our experienced professionals will provide strategic advice, market analysis, and identify investment opportunities to help you succeed.</a:t>
            </a:r>
            <a:r>
              <a:rPr lang="en-US" sz="1500" dirty="0">
                <a:latin typeface="Montserrat Medium" panose="00000600000000000000" pitchFamily="2" charset="0"/>
              </a:rPr>
              <a:t/>
            </a:r>
            <a:br>
              <a:rPr lang="en-US" sz="1500" dirty="0">
                <a:latin typeface="Montserrat Medium" panose="00000600000000000000" pitchFamily="2" charset="0"/>
              </a:rPr>
            </a:br>
            <a:endParaRPr lang="en-PK" sz="1500" dirty="0">
              <a:latin typeface="Montserrat Medium" panose="00000600000000000000" pitchFamily="2" charset="0"/>
            </a:endParaRPr>
          </a:p>
        </p:txBody>
      </p:sp>
      <p:pic>
        <p:nvPicPr>
          <p:cNvPr id="18" name="Graphic 17">
            <a:extLst>
              <a:ext uri="{FF2B5EF4-FFF2-40B4-BE49-F238E27FC236}">
                <a16:creationId xmlns:a16="http://schemas.microsoft.com/office/drawing/2014/main" id="{1D3692A8-9EDE-429C-A32E-F9C467EEE9D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519886" y="3172490"/>
            <a:ext cx="3541485" cy="2451797"/>
          </a:xfrm>
          <a:prstGeom prst="rect">
            <a:avLst/>
          </a:prstGeom>
        </p:spPr>
      </p:pic>
      <p:pic>
        <p:nvPicPr>
          <p:cNvPr id="2" name="Picture Placeholder 4" descr="City street with motion blur">
            <a:extLst>
              <a:ext uri="{FF2B5EF4-FFF2-40B4-BE49-F238E27FC236}">
                <a16:creationId xmlns:a16="http://schemas.microsoft.com/office/drawing/2014/main" id="{1FE1E9DE-D8AB-D965-8AAE-6B24ACA50FA3}"/>
              </a:ext>
            </a:extLst>
          </p:cNvPr>
          <p:cNvPicPr>
            <a:picLocks noChangeAspect="1"/>
          </p:cNvPicPr>
          <p:nvPr/>
        </p:nvPicPr>
        <p:blipFill>
          <a:blip r:embed="rId6" cstate="print">
            <a:extLst>
              <a:ext uri="{28A0092B-C50C-407E-A947-70E740481C1C}">
                <a14:useLocalDpi xmlns:a14="http://schemas.microsoft.com/office/drawing/2010/main" val="0"/>
              </a:ext>
            </a:extLst>
          </a:blip>
          <a:srcRect t="7230" b="7230"/>
          <a:stretch>
            <a:fillRect/>
          </a:stretch>
        </p:blipFill>
        <p:spPr>
          <a:xfrm>
            <a:off x="7494976" y="683053"/>
            <a:ext cx="4387826" cy="5279082"/>
          </a:xfrm>
          <a:prstGeom prst="rect">
            <a:avLst/>
          </a:prstGeom>
          <a:blipFill dpi="0" rotWithShape="1">
            <a:blip r:embed="rId7">
              <a:alphaModFix amt="0"/>
            </a:blip>
            <a:srcRect/>
            <a:stretch>
              <a:fillRect l="-15000"/>
            </a:stretch>
          </a:blipFill>
        </p:spPr>
      </p:pic>
      <p:pic>
        <p:nvPicPr>
          <p:cNvPr id="3" name="Picture 2"/>
          <p:cNvPicPr>
            <a:picLocks noChangeAspect="1"/>
          </p:cNvPicPr>
          <p:nvPr/>
        </p:nvPicPr>
        <p:blipFill rotWithShape="1">
          <a:blip r:embed="rId8" cstate="hqprint">
            <a:extLst>
              <a:ext uri="{28A0092B-C50C-407E-A947-70E740481C1C}">
                <a14:useLocalDpi xmlns:a14="http://schemas.microsoft.com/office/drawing/2010/main" val="0"/>
              </a:ext>
            </a:extLst>
          </a:blip>
          <a:srcRect t="1" b="9691"/>
          <a:stretch/>
        </p:blipFill>
        <p:spPr>
          <a:xfrm>
            <a:off x="7494976" y="683053"/>
            <a:ext cx="4387826" cy="5283407"/>
          </a:xfrm>
          <a:prstGeom prst="rect">
            <a:avLst/>
          </a:prstGeom>
        </p:spPr>
      </p:pic>
    </p:spTree>
    <p:extLst>
      <p:ext uri="{BB962C8B-B14F-4D97-AF65-F5344CB8AC3E}">
        <p14:creationId xmlns:p14="http://schemas.microsoft.com/office/powerpoint/2010/main" val="176595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9" y="449942"/>
            <a:ext cx="3907972" cy="646331"/>
          </a:xfrm>
          <a:prstGeom prst="rect">
            <a:avLst/>
          </a:prstGeom>
          <a:noFill/>
        </p:spPr>
        <p:txBody>
          <a:bodyPr wrap="square" rtlCol="0">
            <a:spAutoFit/>
          </a:bodyPr>
          <a:lstStyle/>
          <a:p>
            <a:r>
              <a:rPr lang="en-US" sz="3600" dirty="0">
                <a:solidFill>
                  <a:srgbClr val="206B95"/>
                </a:solidFill>
                <a:latin typeface="Montserrat SemiBold" panose="00000700000000000000" pitchFamily="2" charset="0"/>
              </a:rPr>
              <a:t>ABOUT</a:t>
            </a:r>
            <a:r>
              <a:rPr lang="en-US" sz="3600" dirty="0">
                <a:solidFill>
                  <a:srgbClr val="206B95"/>
                </a:solidFill>
                <a:latin typeface="Montserrat Medium" panose="00000600000000000000" pitchFamily="2" charset="0"/>
              </a:rPr>
              <a:t> </a:t>
            </a:r>
            <a:r>
              <a:rPr lang="en-US" sz="3600" dirty="0">
                <a:solidFill>
                  <a:srgbClr val="206B95"/>
                </a:solidFill>
                <a:latin typeface="Montserrat SemiBold" panose="00000700000000000000" pitchFamily="2" charset="0"/>
              </a:rPr>
              <a:t>NIBE</a:t>
            </a:r>
            <a:endParaRPr lang="en-PK" sz="3600" dirty="0">
              <a:solidFill>
                <a:srgbClr val="206B95"/>
              </a:solidFill>
              <a:latin typeface="Montserrat SemiBold" panose="00000700000000000000" pitchFamily="2" charset="0"/>
            </a:endParaRPr>
          </a:p>
        </p:txBody>
      </p:sp>
      <p:sp>
        <p:nvSpPr>
          <p:cNvPr id="13" name="TextBox 12">
            <a:extLst>
              <a:ext uri="{FF2B5EF4-FFF2-40B4-BE49-F238E27FC236}">
                <a16:creationId xmlns:a16="http://schemas.microsoft.com/office/drawing/2014/main" id="{18A833C9-9CCA-4E24-95EA-21B9CEFD8BCC}"/>
              </a:ext>
            </a:extLst>
          </p:cNvPr>
          <p:cNvSpPr txBox="1"/>
          <p:nvPr/>
        </p:nvSpPr>
        <p:spPr>
          <a:xfrm>
            <a:off x="457199" y="1207152"/>
            <a:ext cx="11255830" cy="1477328"/>
          </a:xfrm>
          <a:prstGeom prst="rect">
            <a:avLst/>
          </a:prstGeom>
          <a:noFill/>
        </p:spPr>
        <p:txBody>
          <a:bodyPr wrap="square" rtlCol="0">
            <a:spAutoFit/>
          </a:bodyPr>
          <a:lstStyle/>
          <a:p>
            <a:pPr algn="ctr"/>
            <a:r>
              <a:rPr lang="en-US" sz="1500" b="0" i="0" dirty="0">
                <a:solidFill>
                  <a:srgbClr val="4B4F58"/>
                </a:solidFill>
                <a:effectLst/>
                <a:latin typeface="Montserrat Medium" panose="00000600000000000000" pitchFamily="2" charset="0"/>
              </a:rPr>
              <a:t>Nibe Business Services is a leading consulting and mediation firm specializing in helping companies establish and set up successful business partnerships in Saudi Arabia. Our experienced professionals offer a range of services, including business valuations, negotiations, and closing deals. We work closely with our clients to understand their unique needs and provide tailored solutions to achieve their goals.</a:t>
            </a:r>
          </a:p>
          <a:p>
            <a:r>
              <a:rPr lang="en-US" sz="1500" dirty="0">
                <a:latin typeface="Montserrat Medium" panose="00000600000000000000" pitchFamily="2" charset="0"/>
              </a:rPr>
              <a:t/>
            </a:r>
            <a:br>
              <a:rPr lang="en-US" sz="1500" dirty="0">
                <a:latin typeface="Montserrat Medium" panose="00000600000000000000" pitchFamily="2" charset="0"/>
              </a:rPr>
            </a:br>
            <a:endParaRPr lang="en-PK" sz="1500" dirty="0">
              <a:latin typeface="Montserrat Medium" panose="00000600000000000000" pitchFamily="2" charset="0"/>
            </a:endParaRPr>
          </a:p>
        </p:txBody>
      </p:sp>
      <p:pic>
        <p:nvPicPr>
          <p:cNvPr id="18" name="Graphic 17">
            <a:extLst>
              <a:ext uri="{FF2B5EF4-FFF2-40B4-BE49-F238E27FC236}">
                <a16:creationId xmlns:a16="http://schemas.microsoft.com/office/drawing/2014/main" id="{1D3692A8-9EDE-429C-A32E-F9C467EEE9D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519886" y="3172490"/>
            <a:ext cx="3541485" cy="2451797"/>
          </a:xfrm>
          <a:prstGeom prst="rect">
            <a:avLst/>
          </a:prstGeom>
        </p:spPr>
      </p:pic>
      <p:sp>
        <p:nvSpPr>
          <p:cNvPr id="3" name="TextBox 2">
            <a:extLst>
              <a:ext uri="{FF2B5EF4-FFF2-40B4-BE49-F238E27FC236}">
                <a16:creationId xmlns:a16="http://schemas.microsoft.com/office/drawing/2014/main" id="{96BCED29-9A3E-BEE1-FBCF-7A120E7076AA}"/>
              </a:ext>
            </a:extLst>
          </p:cNvPr>
          <p:cNvSpPr txBox="1"/>
          <p:nvPr/>
        </p:nvSpPr>
        <p:spPr>
          <a:xfrm>
            <a:off x="473638" y="2553515"/>
            <a:ext cx="8722414" cy="1200329"/>
          </a:xfrm>
          <a:prstGeom prst="rect">
            <a:avLst/>
          </a:prstGeom>
          <a:noFill/>
        </p:spPr>
        <p:txBody>
          <a:bodyPr wrap="square">
            <a:spAutoFit/>
          </a:bodyPr>
          <a:lstStyle/>
          <a:p>
            <a:r>
              <a:rPr lang="en-US" sz="3600" dirty="0">
                <a:solidFill>
                  <a:schemeClr val="accent5"/>
                </a:solidFill>
                <a:latin typeface="Montserrat SemiBold" panose="00000700000000000000" pitchFamily="2" charset="0"/>
              </a:rPr>
              <a:t>MAYADER’S</a:t>
            </a:r>
          </a:p>
          <a:p>
            <a:r>
              <a:rPr lang="en-US" sz="3600" dirty="0">
                <a:solidFill>
                  <a:srgbClr val="206B95"/>
                </a:solidFill>
                <a:latin typeface="Montserrat SemiBold" panose="00000700000000000000" pitchFamily="2" charset="0"/>
              </a:rPr>
              <a:t>SISTER COMPANY</a:t>
            </a:r>
            <a:endParaRPr lang="en-PK" sz="3600" dirty="0">
              <a:solidFill>
                <a:srgbClr val="206B95"/>
              </a:solidFill>
              <a:latin typeface="Montserrat SemiBold" panose="00000700000000000000" pitchFamily="2" charset="0"/>
            </a:endParaRPr>
          </a:p>
        </p:txBody>
      </p:sp>
      <p:sp>
        <p:nvSpPr>
          <p:cNvPr id="5" name="TextBox 4">
            <a:extLst>
              <a:ext uri="{FF2B5EF4-FFF2-40B4-BE49-F238E27FC236}">
                <a16:creationId xmlns:a16="http://schemas.microsoft.com/office/drawing/2014/main" id="{E7B74D25-8DEF-5439-6C18-02FA053F7720}"/>
              </a:ext>
            </a:extLst>
          </p:cNvPr>
          <p:cNvSpPr txBox="1"/>
          <p:nvPr/>
        </p:nvSpPr>
        <p:spPr>
          <a:xfrm>
            <a:off x="473638" y="3862256"/>
            <a:ext cx="7855976" cy="2046714"/>
          </a:xfrm>
          <a:prstGeom prst="rect">
            <a:avLst/>
          </a:prstGeom>
          <a:noFill/>
        </p:spPr>
        <p:txBody>
          <a:bodyPr wrap="square">
            <a:spAutoFit/>
          </a:bodyPr>
          <a:lstStyle/>
          <a:p>
            <a:pPr algn="l" fontAlgn="base"/>
            <a:r>
              <a:rPr lang="en-US" sz="1500" b="0" i="0" dirty="0">
                <a:solidFill>
                  <a:srgbClr val="4B4F58"/>
                </a:solidFill>
                <a:effectLst/>
                <a:latin typeface="Montserrat Medium" panose="00000600000000000000" pitchFamily="2" charset="0"/>
              </a:rPr>
              <a:t>Nibe Business Services is MAYADER’S sister company that </a:t>
            </a:r>
            <a:r>
              <a:rPr lang="en-US" sz="1600" b="0" i="0" u="none" strike="noStrike" dirty="0">
                <a:solidFill>
                  <a:srgbClr val="535353"/>
                </a:solidFill>
                <a:effectLst/>
                <a:latin typeface="Montserrat Medium" panose="00000600000000000000" pitchFamily="2" charset="0"/>
              </a:rPr>
              <a:t>was established in 1994 AD / 1415 AH as a group of institutions specialized in employing manpower, marketing on behalf of others, computer services and software. After 20 years of experience, </a:t>
            </a:r>
            <a:r>
              <a:rPr lang="en-US" sz="1600" b="0" i="0" u="none" strike="noStrike" dirty="0" err="1">
                <a:solidFill>
                  <a:srgbClr val="535353"/>
                </a:solidFill>
                <a:effectLst/>
                <a:latin typeface="Montserrat Medium" panose="00000600000000000000" pitchFamily="2" charset="0"/>
              </a:rPr>
              <a:t>Mayader</a:t>
            </a:r>
            <a:r>
              <a:rPr lang="en-US" sz="1600" b="0" i="0" u="none" strike="noStrike" dirty="0">
                <a:solidFill>
                  <a:srgbClr val="535353"/>
                </a:solidFill>
                <a:effectLst/>
                <a:latin typeface="Montserrat Medium" panose="00000600000000000000" pitchFamily="2" charset="0"/>
              </a:rPr>
              <a:t> Company has become one of the most prominent companies specialized in this field in the Saudi market. List of the successful employees are </a:t>
            </a:r>
          </a:p>
          <a:p>
            <a:r>
              <a:rPr lang="en-US" sz="1600" dirty="0">
                <a:latin typeface="Montserrat Medium" panose="00000600000000000000" pitchFamily="2" charset="0"/>
              </a:rPr>
              <a:t/>
            </a:r>
            <a:br>
              <a:rPr lang="en-US" sz="1600" dirty="0">
                <a:latin typeface="Montserrat Medium" panose="00000600000000000000" pitchFamily="2" charset="0"/>
              </a:rPr>
            </a:br>
            <a:endParaRPr lang="en-PK" sz="1500" dirty="0">
              <a:latin typeface="Montserrat Medium" panose="00000600000000000000" pitchFamily="2" charset="0"/>
            </a:endParaRPr>
          </a:p>
        </p:txBody>
      </p:sp>
      <p:pic>
        <p:nvPicPr>
          <p:cNvPr id="2" name="Picture 1"/>
          <p:cNvPicPr>
            <a:picLocks noChangeAspect="1"/>
          </p:cNvPicPr>
          <p:nvPr/>
        </p:nvPicPr>
        <p:blipFill rotWithShape="1">
          <a:blip r:embed="rId7" cstate="hqprint">
            <a:extLst>
              <a:ext uri="{28A0092B-C50C-407E-A947-70E740481C1C}">
                <a14:useLocalDpi xmlns:a14="http://schemas.microsoft.com/office/drawing/2010/main" val="0"/>
              </a:ext>
            </a:extLst>
          </a:blip>
          <a:srcRect l="4880" r="4524"/>
          <a:stretch/>
        </p:blipFill>
        <p:spPr>
          <a:xfrm>
            <a:off x="8707902" y="3329130"/>
            <a:ext cx="3031587" cy="2224366"/>
          </a:xfrm>
          <a:prstGeom prst="rect">
            <a:avLst/>
          </a:prstGeom>
        </p:spPr>
      </p:pic>
    </p:spTree>
    <p:extLst>
      <p:ext uri="{BB962C8B-B14F-4D97-AF65-F5344CB8AC3E}">
        <p14:creationId xmlns:p14="http://schemas.microsoft.com/office/powerpoint/2010/main" val="3048820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9" y="449942"/>
            <a:ext cx="2735944"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OUR</a:t>
            </a:r>
            <a:r>
              <a:rPr lang="en-US" sz="3600" dirty="0">
                <a:solidFill>
                  <a:srgbClr val="206B95"/>
                </a:solidFill>
                <a:latin typeface="Montserrat SemiBold" panose="00000700000000000000" pitchFamily="2" charset="0"/>
              </a:rPr>
              <a:t> SERVICES</a:t>
            </a:r>
            <a:endParaRPr lang="en-PK" sz="3600" dirty="0">
              <a:solidFill>
                <a:srgbClr val="206B95"/>
              </a:solidFill>
              <a:latin typeface="Montserrat SemiBold" panose="00000700000000000000" pitchFamily="2" charset="0"/>
            </a:endParaRPr>
          </a:p>
        </p:txBody>
      </p:sp>
      <p:pic>
        <p:nvPicPr>
          <p:cNvPr id="3" name="Picture 2">
            <a:extLst>
              <a:ext uri="{FF2B5EF4-FFF2-40B4-BE49-F238E27FC236}">
                <a16:creationId xmlns:a16="http://schemas.microsoft.com/office/drawing/2014/main" id="{7D87D1F1-06E1-4DEF-8D1B-F043C5760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833253"/>
            <a:ext cx="1127819" cy="992481"/>
          </a:xfrm>
          <a:prstGeom prst="rect">
            <a:avLst/>
          </a:prstGeom>
        </p:spPr>
      </p:pic>
      <p:sp>
        <p:nvSpPr>
          <p:cNvPr id="12" name="TextBox 11">
            <a:extLst>
              <a:ext uri="{FF2B5EF4-FFF2-40B4-BE49-F238E27FC236}">
                <a16:creationId xmlns:a16="http://schemas.microsoft.com/office/drawing/2014/main" id="{80E76A1F-7E94-41B1-8B08-4581DF3C12F0}"/>
              </a:ext>
            </a:extLst>
          </p:cNvPr>
          <p:cNvSpPr txBox="1"/>
          <p:nvPr/>
        </p:nvSpPr>
        <p:spPr>
          <a:xfrm>
            <a:off x="1577122" y="1836948"/>
            <a:ext cx="3858478" cy="461665"/>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Business Valuations	</a:t>
            </a:r>
            <a:endParaRPr lang="en-PK" sz="2400" dirty="0">
              <a:solidFill>
                <a:srgbClr val="216A94"/>
              </a:solidFill>
              <a:latin typeface="Montserrat SemiBold" panose="00000700000000000000" pitchFamily="2" charset="0"/>
            </a:endParaRPr>
          </a:p>
        </p:txBody>
      </p:sp>
      <p:sp>
        <p:nvSpPr>
          <p:cNvPr id="14" name="TextBox 13">
            <a:extLst>
              <a:ext uri="{FF2B5EF4-FFF2-40B4-BE49-F238E27FC236}">
                <a16:creationId xmlns:a16="http://schemas.microsoft.com/office/drawing/2014/main" id="{2D6B3F26-DAE8-4549-B040-1F8F25BFBB3C}"/>
              </a:ext>
            </a:extLst>
          </p:cNvPr>
          <p:cNvSpPr txBox="1"/>
          <p:nvPr/>
        </p:nvSpPr>
        <p:spPr>
          <a:xfrm>
            <a:off x="1577122" y="2283665"/>
            <a:ext cx="4212265" cy="492443"/>
          </a:xfrm>
          <a:prstGeom prst="rect">
            <a:avLst/>
          </a:prstGeom>
          <a:noFill/>
        </p:spPr>
        <p:txBody>
          <a:bodyPr wrap="square" rtlCol="0">
            <a:spAutoFit/>
          </a:bodyPr>
          <a:lstStyle/>
          <a:p>
            <a:r>
              <a:rPr lang="en-US" sz="1300" dirty="0">
                <a:latin typeface="Montserrat Medium" panose="00000600000000000000" pitchFamily="2" charset="0"/>
              </a:rPr>
              <a:t>Offering expert financial advice and solutions to help businesses thrive and grow.</a:t>
            </a:r>
          </a:p>
        </p:txBody>
      </p:sp>
      <p:pic>
        <p:nvPicPr>
          <p:cNvPr id="30" name="Picture 29">
            <a:extLst>
              <a:ext uri="{FF2B5EF4-FFF2-40B4-BE49-F238E27FC236}">
                <a16:creationId xmlns:a16="http://schemas.microsoft.com/office/drawing/2014/main" id="{845B9E70-29EF-4959-A491-300B22BB0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91" y="3243827"/>
            <a:ext cx="1127819" cy="992481"/>
          </a:xfrm>
          <a:prstGeom prst="rect">
            <a:avLst/>
          </a:prstGeom>
        </p:spPr>
      </p:pic>
      <p:sp>
        <p:nvSpPr>
          <p:cNvPr id="31" name="TextBox 30">
            <a:extLst>
              <a:ext uri="{FF2B5EF4-FFF2-40B4-BE49-F238E27FC236}">
                <a16:creationId xmlns:a16="http://schemas.microsoft.com/office/drawing/2014/main" id="{9E4DBDAB-6028-49D9-9F35-35851ABD7AC4}"/>
              </a:ext>
            </a:extLst>
          </p:cNvPr>
          <p:cNvSpPr txBox="1"/>
          <p:nvPr/>
        </p:nvSpPr>
        <p:spPr>
          <a:xfrm>
            <a:off x="1592914" y="3247522"/>
            <a:ext cx="3858478" cy="415498"/>
          </a:xfrm>
          <a:prstGeom prst="rect">
            <a:avLst/>
          </a:prstGeom>
          <a:noFill/>
        </p:spPr>
        <p:txBody>
          <a:bodyPr wrap="square" rtlCol="0">
            <a:spAutoFit/>
          </a:bodyPr>
          <a:lstStyle/>
          <a:p>
            <a:r>
              <a:rPr lang="en-US" sz="2100" dirty="0">
                <a:solidFill>
                  <a:srgbClr val="216A94"/>
                </a:solidFill>
                <a:latin typeface="Montserrat SemiBold" panose="00000700000000000000" pitchFamily="2" charset="0"/>
              </a:rPr>
              <a:t>Investment Opportunities</a:t>
            </a:r>
            <a:endParaRPr lang="en-PK" sz="2100" dirty="0">
              <a:solidFill>
                <a:srgbClr val="216A94"/>
              </a:solidFill>
              <a:latin typeface="Montserrat SemiBold" panose="00000700000000000000" pitchFamily="2" charset="0"/>
            </a:endParaRPr>
          </a:p>
        </p:txBody>
      </p:sp>
      <p:sp>
        <p:nvSpPr>
          <p:cNvPr id="32" name="TextBox 31">
            <a:extLst>
              <a:ext uri="{FF2B5EF4-FFF2-40B4-BE49-F238E27FC236}">
                <a16:creationId xmlns:a16="http://schemas.microsoft.com/office/drawing/2014/main" id="{0197775B-01C6-469B-89E2-2BC547082F8C}"/>
              </a:ext>
            </a:extLst>
          </p:cNvPr>
          <p:cNvSpPr txBox="1"/>
          <p:nvPr/>
        </p:nvSpPr>
        <p:spPr>
          <a:xfrm>
            <a:off x="1592914" y="3694239"/>
            <a:ext cx="4366478" cy="492443"/>
          </a:xfrm>
          <a:prstGeom prst="rect">
            <a:avLst/>
          </a:prstGeom>
          <a:noFill/>
        </p:spPr>
        <p:txBody>
          <a:bodyPr wrap="square" rtlCol="0">
            <a:spAutoFit/>
          </a:bodyPr>
          <a:lstStyle/>
          <a:p>
            <a:r>
              <a:rPr lang="en-US" sz="1300" dirty="0">
                <a:latin typeface="Montserrat Medium" panose="00000600000000000000" pitchFamily="2" charset="0"/>
              </a:rPr>
              <a:t>Identifying profitable investment options for clients.</a:t>
            </a:r>
          </a:p>
        </p:txBody>
      </p:sp>
      <p:pic>
        <p:nvPicPr>
          <p:cNvPr id="33" name="Picture 32">
            <a:extLst>
              <a:ext uri="{FF2B5EF4-FFF2-40B4-BE49-F238E27FC236}">
                <a16:creationId xmlns:a16="http://schemas.microsoft.com/office/drawing/2014/main" id="{D9AF2CC2-E122-4D46-94D4-00D98226A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833253"/>
            <a:ext cx="1127819" cy="992481"/>
          </a:xfrm>
          <a:prstGeom prst="rect">
            <a:avLst/>
          </a:prstGeom>
        </p:spPr>
      </p:pic>
      <p:sp>
        <p:nvSpPr>
          <p:cNvPr id="34" name="TextBox 33">
            <a:extLst>
              <a:ext uri="{FF2B5EF4-FFF2-40B4-BE49-F238E27FC236}">
                <a16:creationId xmlns:a16="http://schemas.microsoft.com/office/drawing/2014/main" id="{9AD63F07-B22C-4F6C-83F8-F8207C4F8EFC}"/>
              </a:ext>
            </a:extLst>
          </p:cNvPr>
          <p:cNvSpPr txBox="1"/>
          <p:nvPr/>
        </p:nvSpPr>
        <p:spPr>
          <a:xfrm>
            <a:off x="7184917" y="1875034"/>
            <a:ext cx="4518877" cy="464920"/>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Negotiations</a:t>
            </a:r>
            <a:endParaRPr lang="en-PK" sz="2400" dirty="0">
              <a:solidFill>
                <a:srgbClr val="216A94"/>
              </a:solidFill>
              <a:latin typeface="Montserrat SemiBold" panose="00000700000000000000" pitchFamily="2" charset="0"/>
            </a:endParaRPr>
          </a:p>
        </p:txBody>
      </p:sp>
      <p:sp>
        <p:nvSpPr>
          <p:cNvPr id="35" name="TextBox 34">
            <a:extLst>
              <a:ext uri="{FF2B5EF4-FFF2-40B4-BE49-F238E27FC236}">
                <a16:creationId xmlns:a16="http://schemas.microsoft.com/office/drawing/2014/main" id="{8F63B025-8328-465E-BF7D-912F8BC2E3C3}"/>
              </a:ext>
            </a:extLst>
          </p:cNvPr>
          <p:cNvSpPr txBox="1"/>
          <p:nvPr/>
        </p:nvSpPr>
        <p:spPr>
          <a:xfrm>
            <a:off x="7276681" y="2323614"/>
            <a:ext cx="4212265" cy="492443"/>
          </a:xfrm>
          <a:prstGeom prst="rect">
            <a:avLst/>
          </a:prstGeom>
          <a:noFill/>
        </p:spPr>
        <p:txBody>
          <a:bodyPr wrap="square" rtlCol="0">
            <a:spAutoFit/>
          </a:bodyPr>
          <a:lstStyle/>
          <a:p>
            <a:r>
              <a:rPr lang="en-US" sz="1300" dirty="0">
                <a:latin typeface="Montserrat Medium" panose="00000600000000000000" pitchFamily="2" charset="0"/>
              </a:rPr>
              <a:t>Skillful negotiations to achieve favorable customers. </a:t>
            </a:r>
          </a:p>
        </p:txBody>
      </p:sp>
      <p:pic>
        <p:nvPicPr>
          <p:cNvPr id="36" name="Picture 35">
            <a:extLst>
              <a:ext uri="{FF2B5EF4-FFF2-40B4-BE49-F238E27FC236}">
                <a16:creationId xmlns:a16="http://schemas.microsoft.com/office/drawing/2014/main" id="{C90104EE-788F-40AC-A68F-94809DB8E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791" y="3243827"/>
            <a:ext cx="1127819" cy="992481"/>
          </a:xfrm>
          <a:prstGeom prst="rect">
            <a:avLst/>
          </a:prstGeom>
        </p:spPr>
      </p:pic>
      <p:sp>
        <p:nvSpPr>
          <p:cNvPr id="37" name="TextBox 36">
            <a:extLst>
              <a:ext uri="{FF2B5EF4-FFF2-40B4-BE49-F238E27FC236}">
                <a16:creationId xmlns:a16="http://schemas.microsoft.com/office/drawing/2014/main" id="{0B24603C-B1DD-4893-8CA5-3D1900A7A4B8}"/>
              </a:ext>
            </a:extLst>
          </p:cNvPr>
          <p:cNvSpPr txBox="1"/>
          <p:nvPr/>
        </p:nvSpPr>
        <p:spPr>
          <a:xfrm>
            <a:off x="7231714" y="3247522"/>
            <a:ext cx="4518877" cy="464920"/>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Strategic Consultant</a:t>
            </a:r>
            <a:endParaRPr lang="en-PK" sz="2400" dirty="0">
              <a:solidFill>
                <a:srgbClr val="216A94"/>
              </a:solidFill>
              <a:latin typeface="Montserrat SemiBold" panose="00000700000000000000" pitchFamily="2" charset="0"/>
            </a:endParaRPr>
          </a:p>
        </p:txBody>
      </p:sp>
      <p:sp>
        <p:nvSpPr>
          <p:cNvPr id="38" name="TextBox 37">
            <a:extLst>
              <a:ext uri="{FF2B5EF4-FFF2-40B4-BE49-F238E27FC236}">
                <a16:creationId xmlns:a16="http://schemas.microsoft.com/office/drawing/2014/main" id="{909DD757-7A96-43B1-AA83-EE08061BE426}"/>
              </a:ext>
            </a:extLst>
          </p:cNvPr>
          <p:cNvSpPr txBox="1"/>
          <p:nvPr/>
        </p:nvSpPr>
        <p:spPr>
          <a:xfrm>
            <a:off x="7231714" y="3694239"/>
            <a:ext cx="4212265" cy="492443"/>
          </a:xfrm>
          <a:prstGeom prst="rect">
            <a:avLst/>
          </a:prstGeom>
          <a:noFill/>
        </p:spPr>
        <p:txBody>
          <a:bodyPr wrap="square" rtlCol="0">
            <a:spAutoFit/>
          </a:bodyPr>
          <a:lstStyle/>
          <a:p>
            <a:r>
              <a:rPr lang="en-US" sz="1300" dirty="0">
                <a:latin typeface="Montserrat Medium" panose="00000600000000000000" pitchFamily="2" charset="0"/>
              </a:rPr>
              <a:t>Insightful guidance for long-term business planning</a:t>
            </a:r>
          </a:p>
        </p:txBody>
      </p:sp>
      <p:pic>
        <p:nvPicPr>
          <p:cNvPr id="2" name="Picture 1">
            <a:extLst>
              <a:ext uri="{FF2B5EF4-FFF2-40B4-BE49-F238E27FC236}">
                <a16:creationId xmlns:a16="http://schemas.microsoft.com/office/drawing/2014/main" id="{21393B72-C083-1598-9873-CCA5BD2F6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91" y="4707721"/>
            <a:ext cx="1127819" cy="992481"/>
          </a:xfrm>
          <a:prstGeom prst="rect">
            <a:avLst/>
          </a:prstGeom>
        </p:spPr>
      </p:pic>
      <p:sp>
        <p:nvSpPr>
          <p:cNvPr id="4" name="TextBox 3">
            <a:extLst>
              <a:ext uri="{FF2B5EF4-FFF2-40B4-BE49-F238E27FC236}">
                <a16:creationId xmlns:a16="http://schemas.microsoft.com/office/drawing/2014/main" id="{E587AAE3-133A-2EEE-F064-346451F27E50}"/>
              </a:ext>
            </a:extLst>
          </p:cNvPr>
          <p:cNvSpPr txBox="1"/>
          <p:nvPr/>
        </p:nvSpPr>
        <p:spPr>
          <a:xfrm>
            <a:off x="1592914" y="4711416"/>
            <a:ext cx="3858478" cy="415498"/>
          </a:xfrm>
          <a:prstGeom prst="rect">
            <a:avLst/>
          </a:prstGeom>
          <a:noFill/>
        </p:spPr>
        <p:txBody>
          <a:bodyPr wrap="square" rtlCol="0">
            <a:spAutoFit/>
          </a:bodyPr>
          <a:lstStyle/>
          <a:p>
            <a:r>
              <a:rPr lang="en-US" sz="2100" dirty="0">
                <a:solidFill>
                  <a:srgbClr val="216A94"/>
                </a:solidFill>
                <a:latin typeface="Montserrat SemiBold" panose="00000700000000000000" pitchFamily="2" charset="0"/>
              </a:rPr>
              <a:t>Market Analysis	</a:t>
            </a:r>
            <a:endParaRPr lang="en-PK" sz="2100" dirty="0">
              <a:solidFill>
                <a:srgbClr val="216A94"/>
              </a:solidFill>
              <a:latin typeface="Montserrat SemiBold" panose="00000700000000000000" pitchFamily="2" charset="0"/>
            </a:endParaRPr>
          </a:p>
        </p:txBody>
      </p:sp>
      <p:sp>
        <p:nvSpPr>
          <p:cNvPr id="5" name="TextBox 4">
            <a:extLst>
              <a:ext uri="{FF2B5EF4-FFF2-40B4-BE49-F238E27FC236}">
                <a16:creationId xmlns:a16="http://schemas.microsoft.com/office/drawing/2014/main" id="{E9BE585C-4B6C-4CA3-9A58-C2A2E6B32F10}"/>
              </a:ext>
            </a:extLst>
          </p:cNvPr>
          <p:cNvSpPr txBox="1"/>
          <p:nvPr/>
        </p:nvSpPr>
        <p:spPr>
          <a:xfrm>
            <a:off x="1592914" y="5158133"/>
            <a:ext cx="4366478" cy="492443"/>
          </a:xfrm>
          <a:prstGeom prst="rect">
            <a:avLst/>
          </a:prstGeom>
          <a:noFill/>
        </p:spPr>
        <p:txBody>
          <a:bodyPr wrap="square" rtlCol="0">
            <a:spAutoFit/>
          </a:bodyPr>
          <a:lstStyle/>
          <a:p>
            <a:r>
              <a:rPr lang="en-US" sz="1300" dirty="0">
                <a:latin typeface="Montserrat Medium" panose="00000600000000000000" pitchFamily="2" charset="0"/>
              </a:rPr>
              <a:t>In-depth analysis to identify market trends and opportunities.</a:t>
            </a:r>
          </a:p>
        </p:txBody>
      </p:sp>
      <p:pic>
        <p:nvPicPr>
          <p:cNvPr id="6" name="Picture 5">
            <a:extLst>
              <a:ext uri="{FF2B5EF4-FFF2-40B4-BE49-F238E27FC236}">
                <a16:creationId xmlns:a16="http://schemas.microsoft.com/office/drawing/2014/main" id="{86AC96E0-04D8-AEB3-9D7E-C95430404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791" y="4707721"/>
            <a:ext cx="1127819" cy="992481"/>
          </a:xfrm>
          <a:prstGeom prst="rect">
            <a:avLst/>
          </a:prstGeom>
        </p:spPr>
      </p:pic>
      <p:sp>
        <p:nvSpPr>
          <p:cNvPr id="8" name="TextBox 7">
            <a:extLst>
              <a:ext uri="{FF2B5EF4-FFF2-40B4-BE49-F238E27FC236}">
                <a16:creationId xmlns:a16="http://schemas.microsoft.com/office/drawing/2014/main" id="{40195FE1-2131-CCB1-3A5E-D55E61BEC6FB}"/>
              </a:ext>
            </a:extLst>
          </p:cNvPr>
          <p:cNvSpPr txBox="1"/>
          <p:nvPr/>
        </p:nvSpPr>
        <p:spPr>
          <a:xfrm>
            <a:off x="7231714" y="4711416"/>
            <a:ext cx="4518877" cy="464920"/>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Closing Deals</a:t>
            </a:r>
            <a:endParaRPr lang="en-PK" sz="2400" dirty="0">
              <a:solidFill>
                <a:srgbClr val="216A94"/>
              </a:solidFill>
              <a:latin typeface="Montserrat SemiBold" panose="00000700000000000000" pitchFamily="2" charset="0"/>
            </a:endParaRPr>
          </a:p>
        </p:txBody>
      </p:sp>
      <p:sp>
        <p:nvSpPr>
          <p:cNvPr id="9" name="TextBox 8">
            <a:extLst>
              <a:ext uri="{FF2B5EF4-FFF2-40B4-BE49-F238E27FC236}">
                <a16:creationId xmlns:a16="http://schemas.microsoft.com/office/drawing/2014/main" id="{BD9E5F1E-A38C-C02D-FA01-441E7EB1E7E8}"/>
              </a:ext>
            </a:extLst>
          </p:cNvPr>
          <p:cNvSpPr txBox="1"/>
          <p:nvPr/>
        </p:nvSpPr>
        <p:spPr>
          <a:xfrm>
            <a:off x="7231714" y="5158133"/>
            <a:ext cx="4212265" cy="492443"/>
          </a:xfrm>
          <a:prstGeom prst="rect">
            <a:avLst/>
          </a:prstGeom>
          <a:noFill/>
        </p:spPr>
        <p:txBody>
          <a:bodyPr wrap="square" rtlCol="0">
            <a:spAutoFit/>
          </a:bodyPr>
          <a:lstStyle/>
          <a:p>
            <a:r>
              <a:rPr lang="en-US" sz="1300" dirty="0">
                <a:latin typeface="Montserrat Medium" panose="00000600000000000000" pitchFamily="2" charset="0"/>
              </a:rPr>
              <a:t>Efficiently closing deals for successful business transactions</a:t>
            </a:r>
          </a:p>
        </p:txBody>
      </p:sp>
    </p:spTree>
    <p:extLst>
      <p:ext uri="{BB962C8B-B14F-4D97-AF65-F5344CB8AC3E}">
        <p14:creationId xmlns:p14="http://schemas.microsoft.com/office/powerpoint/2010/main" val="2903021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3187701"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KEY</a:t>
            </a:r>
          </a:p>
          <a:p>
            <a:r>
              <a:rPr lang="en-US" sz="3600" dirty="0">
                <a:solidFill>
                  <a:srgbClr val="206B95"/>
                </a:solidFill>
                <a:latin typeface="Montserrat SemiBold" panose="00000700000000000000" pitchFamily="2" charset="0"/>
              </a:rPr>
              <a:t>INDUSTRIES</a:t>
            </a:r>
            <a:endParaRPr lang="en-PK" sz="3600" dirty="0">
              <a:solidFill>
                <a:srgbClr val="206B95"/>
              </a:solidFill>
              <a:latin typeface="Montserrat SemiBold" panose="00000700000000000000" pitchFamily="2" charset="0"/>
            </a:endParaRPr>
          </a:p>
        </p:txBody>
      </p:sp>
      <p:sp>
        <p:nvSpPr>
          <p:cNvPr id="37" name="TextBox 36">
            <a:extLst>
              <a:ext uri="{FF2B5EF4-FFF2-40B4-BE49-F238E27FC236}">
                <a16:creationId xmlns:a16="http://schemas.microsoft.com/office/drawing/2014/main" id="{0B24603C-B1DD-4893-8CA5-3D1900A7A4B8}"/>
              </a:ext>
            </a:extLst>
          </p:cNvPr>
          <p:cNvSpPr txBox="1"/>
          <p:nvPr/>
        </p:nvSpPr>
        <p:spPr>
          <a:xfrm>
            <a:off x="1073863" y="2626851"/>
            <a:ext cx="5262663" cy="541444"/>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Retail</a:t>
            </a:r>
            <a:endParaRPr lang="en-PK" sz="2400" dirty="0">
              <a:solidFill>
                <a:srgbClr val="216A94"/>
              </a:solidFill>
              <a:latin typeface="Montserrat SemiBold" panose="00000700000000000000" pitchFamily="2" charset="0"/>
            </a:endParaRPr>
          </a:p>
        </p:txBody>
      </p:sp>
      <p:sp>
        <p:nvSpPr>
          <p:cNvPr id="38" name="TextBox 37">
            <a:extLst>
              <a:ext uri="{FF2B5EF4-FFF2-40B4-BE49-F238E27FC236}">
                <a16:creationId xmlns:a16="http://schemas.microsoft.com/office/drawing/2014/main" id="{909DD757-7A96-43B1-AA83-EE08061BE426}"/>
              </a:ext>
            </a:extLst>
          </p:cNvPr>
          <p:cNvSpPr txBox="1"/>
          <p:nvPr/>
        </p:nvSpPr>
        <p:spPr>
          <a:xfrm>
            <a:off x="1073864" y="3147096"/>
            <a:ext cx="1535493" cy="1738410"/>
          </a:xfrm>
          <a:prstGeom prst="rect">
            <a:avLst/>
          </a:prstGeom>
          <a:noFill/>
        </p:spPr>
        <p:txBody>
          <a:bodyPr wrap="square" rtlCol="0">
            <a:spAutoFit/>
          </a:bodyPr>
          <a:lstStyle/>
          <a:p>
            <a:r>
              <a:rPr lang="en-US" sz="1300" dirty="0">
                <a:latin typeface="Montserrat Medium" panose="00000600000000000000" pitchFamily="2" charset="0"/>
              </a:rPr>
              <a:t>Helping retailers optimize operations and enhance customer experience.</a:t>
            </a:r>
          </a:p>
        </p:txBody>
      </p:sp>
      <p:sp>
        <p:nvSpPr>
          <p:cNvPr id="25" name="TextBox 24">
            <a:extLst>
              <a:ext uri="{FF2B5EF4-FFF2-40B4-BE49-F238E27FC236}">
                <a16:creationId xmlns:a16="http://schemas.microsoft.com/office/drawing/2014/main" id="{5F344686-5D50-4AF6-8FD6-2B8A8D663F2A}"/>
              </a:ext>
            </a:extLst>
          </p:cNvPr>
          <p:cNvSpPr txBox="1"/>
          <p:nvPr/>
        </p:nvSpPr>
        <p:spPr>
          <a:xfrm>
            <a:off x="3364826" y="2626851"/>
            <a:ext cx="5262663" cy="541444"/>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Finance</a:t>
            </a:r>
            <a:endParaRPr lang="en-PK" sz="2400" dirty="0">
              <a:solidFill>
                <a:srgbClr val="216A94"/>
              </a:solidFill>
              <a:latin typeface="Montserrat SemiBold" panose="00000700000000000000" pitchFamily="2" charset="0"/>
            </a:endParaRPr>
          </a:p>
        </p:txBody>
      </p:sp>
      <p:sp>
        <p:nvSpPr>
          <p:cNvPr id="26" name="TextBox 25">
            <a:extLst>
              <a:ext uri="{FF2B5EF4-FFF2-40B4-BE49-F238E27FC236}">
                <a16:creationId xmlns:a16="http://schemas.microsoft.com/office/drawing/2014/main" id="{63943811-1358-4384-A96F-1346CB705343}"/>
              </a:ext>
            </a:extLst>
          </p:cNvPr>
          <p:cNvSpPr txBox="1"/>
          <p:nvPr/>
        </p:nvSpPr>
        <p:spPr>
          <a:xfrm>
            <a:off x="3364826" y="3147096"/>
            <a:ext cx="1849009" cy="1738410"/>
          </a:xfrm>
          <a:prstGeom prst="rect">
            <a:avLst/>
          </a:prstGeom>
          <a:noFill/>
        </p:spPr>
        <p:txBody>
          <a:bodyPr wrap="square" rtlCol="0">
            <a:spAutoFit/>
          </a:bodyPr>
          <a:lstStyle/>
          <a:p>
            <a:r>
              <a:rPr lang="en-US" sz="1300" dirty="0">
                <a:latin typeface="Montserrat Medium" panose="00000600000000000000" pitchFamily="2" charset="0"/>
              </a:rPr>
              <a:t>Supporting financial institutions with innovative solutions for risk management and compliance.</a:t>
            </a:r>
          </a:p>
        </p:txBody>
      </p:sp>
      <p:sp>
        <p:nvSpPr>
          <p:cNvPr id="27" name="TextBox 26">
            <a:extLst>
              <a:ext uri="{FF2B5EF4-FFF2-40B4-BE49-F238E27FC236}">
                <a16:creationId xmlns:a16="http://schemas.microsoft.com/office/drawing/2014/main" id="{7973BC57-88B9-44A1-A831-E3B854F9BFF8}"/>
              </a:ext>
            </a:extLst>
          </p:cNvPr>
          <p:cNvSpPr txBox="1"/>
          <p:nvPr/>
        </p:nvSpPr>
        <p:spPr>
          <a:xfrm>
            <a:off x="5924336" y="2626851"/>
            <a:ext cx="5262663" cy="541444"/>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Healthcare</a:t>
            </a:r>
            <a:endParaRPr lang="en-PK" sz="2400" dirty="0">
              <a:solidFill>
                <a:srgbClr val="216A94"/>
              </a:solidFill>
              <a:latin typeface="Montserrat SemiBold" panose="00000700000000000000" pitchFamily="2" charset="0"/>
            </a:endParaRPr>
          </a:p>
        </p:txBody>
      </p:sp>
      <p:sp>
        <p:nvSpPr>
          <p:cNvPr id="28" name="TextBox 27">
            <a:extLst>
              <a:ext uri="{FF2B5EF4-FFF2-40B4-BE49-F238E27FC236}">
                <a16:creationId xmlns:a16="http://schemas.microsoft.com/office/drawing/2014/main" id="{529B1BB8-371C-428B-875F-A78ECC44A459}"/>
              </a:ext>
            </a:extLst>
          </p:cNvPr>
          <p:cNvSpPr txBox="1"/>
          <p:nvPr/>
        </p:nvSpPr>
        <p:spPr>
          <a:xfrm>
            <a:off x="5924336" y="3147096"/>
            <a:ext cx="1849008" cy="2204376"/>
          </a:xfrm>
          <a:prstGeom prst="rect">
            <a:avLst/>
          </a:prstGeom>
          <a:noFill/>
        </p:spPr>
        <p:txBody>
          <a:bodyPr wrap="square" rtlCol="0">
            <a:spAutoFit/>
          </a:bodyPr>
          <a:lstStyle/>
          <a:p>
            <a:r>
              <a:rPr lang="en-US" sz="1300" dirty="0">
                <a:latin typeface="Montserrat Medium" panose="00000600000000000000" pitchFamily="2" charset="0"/>
              </a:rPr>
              <a:t>Providing healthcare organizations with technology solutions to improve patient care and streamline processes.</a:t>
            </a:r>
          </a:p>
        </p:txBody>
      </p:sp>
      <p:sp>
        <p:nvSpPr>
          <p:cNvPr id="29" name="TextBox 28">
            <a:extLst>
              <a:ext uri="{FF2B5EF4-FFF2-40B4-BE49-F238E27FC236}">
                <a16:creationId xmlns:a16="http://schemas.microsoft.com/office/drawing/2014/main" id="{B6DF7335-CDE4-4678-9D20-4328D716F238}"/>
              </a:ext>
            </a:extLst>
          </p:cNvPr>
          <p:cNvSpPr txBox="1"/>
          <p:nvPr/>
        </p:nvSpPr>
        <p:spPr>
          <a:xfrm>
            <a:off x="8627489" y="2626851"/>
            <a:ext cx="3386711" cy="461665"/>
          </a:xfrm>
          <a:prstGeom prst="rect">
            <a:avLst/>
          </a:prstGeom>
          <a:noFill/>
        </p:spPr>
        <p:txBody>
          <a:bodyPr wrap="square" rtlCol="0">
            <a:spAutoFit/>
          </a:bodyPr>
          <a:lstStyle/>
          <a:p>
            <a:r>
              <a:rPr lang="en-US" sz="2400" dirty="0">
                <a:solidFill>
                  <a:srgbClr val="216A94"/>
                </a:solidFill>
                <a:latin typeface="Montserrat SemiBold" panose="00000700000000000000" pitchFamily="2" charset="0"/>
              </a:rPr>
              <a:t>Manufacturing</a:t>
            </a:r>
            <a:endParaRPr lang="en-PK" sz="2400" dirty="0">
              <a:solidFill>
                <a:srgbClr val="216A94"/>
              </a:solidFill>
              <a:latin typeface="Montserrat SemiBold" panose="00000700000000000000" pitchFamily="2" charset="0"/>
            </a:endParaRPr>
          </a:p>
        </p:txBody>
      </p:sp>
      <p:sp>
        <p:nvSpPr>
          <p:cNvPr id="39" name="TextBox 38">
            <a:extLst>
              <a:ext uri="{FF2B5EF4-FFF2-40B4-BE49-F238E27FC236}">
                <a16:creationId xmlns:a16="http://schemas.microsoft.com/office/drawing/2014/main" id="{7A0D889F-D3C9-4C31-AA87-16E146E3B59E}"/>
              </a:ext>
            </a:extLst>
          </p:cNvPr>
          <p:cNvSpPr txBox="1"/>
          <p:nvPr/>
        </p:nvSpPr>
        <p:spPr>
          <a:xfrm>
            <a:off x="8627489" y="3147096"/>
            <a:ext cx="1717647" cy="1738410"/>
          </a:xfrm>
          <a:prstGeom prst="rect">
            <a:avLst/>
          </a:prstGeom>
          <a:noFill/>
        </p:spPr>
        <p:txBody>
          <a:bodyPr wrap="square" rtlCol="0">
            <a:spAutoFit/>
          </a:bodyPr>
          <a:lstStyle/>
          <a:p>
            <a:r>
              <a:rPr lang="en-US" sz="1300" dirty="0">
                <a:latin typeface="Montserrat Medium" panose="00000600000000000000" pitchFamily="2" charset="0"/>
              </a:rPr>
              <a:t>Assisting manufacturers with process optimization and supply chain management.</a:t>
            </a:r>
          </a:p>
        </p:txBody>
      </p:sp>
      <p:pic>
        <p:nvPicPr>
          <p:cNvPr id="17" name="Picture 16">
            <a:extLst>
              <a:ext uri="{FF2B5EF4-FFF2-40B4-BE49-F238E27FC236}">
                <a16:creationId xmlns:a16="http://schemas.microsoft.com/office/drawing/2014/main" id="{D5C55570-9674-4F35-B752-A93270296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762" y="2508229"/>
            <a:ext cx="2088992" cy="2780709"/>
          </a:xfrm>
          <a:prstGeom prst="rect">
            <a:avLst/>
          </a:prstGeom>
        </p:spPr>
      </p:pic>
      <p:pic>
        <p:nvPicPr>
          <p:cNvPr id="40" name="Picture 39">
            <a:extLst>
              <a:ext uri="{FF2B5EF4-FFF2-40B4-BE49-F238E27FC236}">
                <a16:creationId xmlns:a16="http://schemas.microsoft.com/office/drawing/2014/main" id="{93F06C2C-5300-4152-B828-5DF2CE59D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151" y="2508229"/>
            <a:ext cx="2088992" cy="2780709"/>
          </a:xfrm>
          <a:prstGeom prst="rect">
            <a:avLst/>
          </a:prstGeom>
        </p:spPr>
      </p:pic>
      <p:pic>
        <p:nvPicPr>
          <p:cNvPr id="42" name="Picture 41">
            <a:extLst>
              <a:ext uri="{FF2B5EF4-FFF2-40B4-BE49-F238E27FC236}">
                <a16:creationId xmlns:a16="http://schemas.microsoft.com/office/drawing/2014/main" id="{4AB73612-8607-4705-8633-FCD352E60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1681" y="2508229"/>
            <a:ext cx="2088992" cy="2780709"/>
          </a:xfrm>
          <a:prstGeom prst="rect">
            <a:avLst/>
          </a:prstGeom>
        </p:spPr>
      </p:pic>
      <p:pic>
        <p:nvPicPr>
          <p:cNvPr id="41" name="Picture 40">
            <a:extLst>
              <a:ext uri="{FF2B5EF4-FFF2-40B4-BE49-F238E27FC236}">
                <a16:creationId xmlns:a16="http://schemas.microsoft.com/office/drawing/2014/main" id="{D888EFD5-4479-4089-8E4A-BFD1C57E2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859" y="2508229"/>
            <a:ext cx="2088992" cy="2780709"/>
          </a:xfrm>
          <a:prstGeom prst="rect">
            <a:avLst/>
          </a:prstGeom>
        </p:spPr>
      </p:pic>
    </p:spTree>
    <p:extLst>
      <p:ext uri="{BB962C8B-B14F-4D97-AF65-F5344CB8AC3E}">
        <p14:creationId xmlns:p14="http://schemas.microsoft.com/office/powerpoint/2010/main" val="375091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5181602"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MISSION</a:t>
            </a:r>
            <a:r>
              <a:rPr lang="en-IN" sz="3600" dirty="0">
                <a:solidFill>
                  <a:srgbClr val="206B95"/>
                </a:solidFill>
                <a:latin typeface="Montserrat SemiBold" panose="00000700000000000000" pitchFamily="2" charset="0"/>
              </a:rPr>
              <a:t> &amp; </a:t>
            </a:r>
            <a:br>
              <a:rPr lang="en-IN" sz="3600" dirty="0">
                <a:solidFill>
                  <a:srgbClr val="206B95"/>
                </a:solidFill>
                <a:latin typeface="Montserrat SemiBold" panose="00000700000000000000" pitchFamily="2" charset="0"/>
              </a:rPr>
            </a:br>
            <a:r>
              <a:rPr lang="en-IN" sz="3600" dirty="0">
                <a:solidFill>
                  <a:srgbClr val="206B95"/>
                </a:solidFill>
                <a:latin typeface="Montserrat SemiBold" panose="00000700000000000000" pitchFamily="2" charset="0"/>
              </a:rPr>
              <a:t>VISION</a:t>
            </a:r>
          </a:p>
        </p:txBody>
      </p:sp>
      <p:sp>
        <p:nvSpPr>
          <p:cNvPr id="14" name="TextBox 13">
            <a:extLst>
              <a:ext uri="{FF2B5EF4-FFF2-40B4-BE49-F238E27FC236}">
                <a16:creationId xmlns:a16="http://schemas.microsoft.com/office/drawing/2014/main" id="{A04A6BAC-35B3-4470-9FCC-FC3A8799346C}"/>
              </a:ext>
            </a:extLst>
          </p:cNvPr>
          <p:cNvSpPr txBox="1"/>
          <p:nvPr/>
        </p:nvSpPr>
        <p:spPr>
          <a:xfrm>
            <a:off x="495095" y="2049276"/>
            <a:ext cx="4900864" cy="1520416"/>
          </a:xfrm>
          <a:prstGeom prst="rect">
            <a:avLst/>
          </a:prstGeom>
          <a:noFill/>
        </p:spPr>
        <p:txBody>
          <a:bodyPr wrap="square" rtlCol="0">
            <a:spAutoFit/>
          </a:bodyPr>
          <a:lstStyle/>
          <a:p>
            <a:pPr>
              <a:lnSpc>
                <a:spcPct val="90000"/>
              </a:lnSpc>
              <a:spcBef>
                <a:spcPts val="1200"/>
              </a:spcBef>
              <a:defRPr/>
            </a:pPr>
            <a:r>
              <a:rPr lang="en-GB" altLang="ko-KR" sz="2000" dirty="0">
                <a:solidFill>
                  <a:srgbClr val="206B95"/>
                </a:solidFill>
                <a:latin typeface="Montserrat SemiBold" panose="00000700000000000000" pitchFamily="2" charset="0"/>
              </a:rPr>
              <a:t>Our mission</a:t>
            </a:r>
            <a:r>
              <a:rPr lang="en-GB" altLang="ko-KR" sz="2000" dirty="0">
                <a:solidFill>
                  <a:srgbClr val="00B0F0"/>
                </a:solidFill>
              </a:rPr>
              <a:t>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lumMod val="50000"/>
                    <a:lumOff val="50000"/>
                  </a:srgbClr>
                </a:solidFill>
                <a:effectLst/>
                <a:uLnTx/>
                <a:uFillTx/>
                <a:latin typeface="Montserrat Medium" panose="00000600000000000000" pitchFamily="2" charset="0"/>
              </a:rPr>
              <a:t>To provide our clients with the highest level of professional service and expertise to help them successfully enter the Saudi market.</a:t>
            </a:r>
          </a:p>
        </p:txBody>
      </p:sp>
      <p:pic>
        <p:nvPicPr>
          <p:cNvPr id="2" name="Graphic 1">
            <a:extLst>
              <a:ext uri="{FF2B5EF4-FFF2-40B4-BE49-F238E27FC236}">
                <a16:creationId xmlns:a16="http://schemas.microsoft.com/office/drawing/2014/main" id="{ED08086C-5955-4DE4-8B25-9C8B680D1229}"/>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45989"/>
          <a:stretch/>
        </p:blipFill>
        <p:spPr>
          <a:xfrm>
            <a:off x="6918418" y="929659"/>
            <a:ext cx="3840820" cy="4724591"/>
          </a:xfrm>
          <a:prstGeom prst="rect">
            <a:avLst/>
          </a:prstGeom>
        </p:spPr>
      </p:pic>
      <p:sp>
        <p:nvSpPr>
          <p:cNvPr id="3" name="TextBox 2">
            <a:extLst>
              <a:ext uri="{FF2B5EF4-FFF2-40B4-BE49-F238E27FC236}">
                <a16:creationId xmlns:a16="http://schemas.microsoft.com/office/drawing/2014/main" id="{E48247F8-8A22-EABC-F37B-43FCE94C9D00}"/>
              </a:ext>
            </a:extLst>
          </p:cNvPr>
          <p:cNvSpPr txBox="1"/>
          <p:nvPr/>
        </p:nvSpPr>
        <p:spPr>
          <a:xfrm>
            <a:off x="495095" y="3853435"/>
            <a:ext cx="4900864" cy="1520416"/>
          </a:xfrm>
          <a:prstGeom prst="rect">
            <a:avLst/>
          </a:prstGeom>
          <a:noFill/>
        </p:spPr>
        <p:txBody>
          <a:bodyPr wrap="square" rtlCol="0">
            <a:spAutoFit/>
          </a:bodyPr>
          <a:lstStyle/>
          <a:p>
            <a:pPr>
              <a:lnSpc>
                <a:spcPct val="90000"/>
              </a:lnSpc>
              <a:spcBef>
                <a:spcPts val="1200"/>
              </a:spcBef>
              <a:defRPr/>
            </a:pPr>
            <a:r>
              <a:rPr lang="en-GB" altLang="ko-KR" sz="2000" dirty="0">
                <a:solidFill>
                  <a:srgbClr val="206B95"/>
                </a:solidFill>
                <a:latin typeface="Montserrat SemiBold" panose="00000700000000000000" pitchFamily="2" charset="0"/>
              </a:rPr>
              <a:t>Our vision </a:t>
            </a:r>
          </a:p>
          <a:p>
            <a:pPr>
              <a:lnSpc>
                <a:spcPct val="90000"/>
              </a:lnSpc>
              <a:spcBef>
                <a:spcPts val="1200"/>
              </a:spcBef>
              <a:defRPr/>
            </a:pPr>
            <a:r>
              <a:rPr lang="en-GB" dirty="0">
                <a:solidFill>
                  <a:srgbClr val="000000">
                    <a:lumMod val="50000"/>
                    <a:lumOff val="50000"/>
                  </a:srgbClr>
                </a:solidFill>
                <a:latin typeface="Montserrat Medium" panose="00000600000000000000" pitchFamily="2" charset="0"/>
              </a:rPr>
              <a:t>To</a:t>
            </a:r>
            <a:r>
              <a:rPr lang="en-US" dirty="0">
                <a:solidFill>
                  <a:srgbClr val="000000">
                    <a:lumMod val="50000"/>
                    <a:lumOff val="50000"/>
                  </a:srgbClr>
                </a:solidFill>
                <a:latin typeface="Montserrat Medium" panose="00000600000000000000" pitchFamily="2" charset="0"/>
              </a:rPr>
              <a:t> be the leading consultancy and mediation firm in Saudi Arabia, recognized for our expertise, integrity, and commitment to client success.</a:t>
            </a:r>
          </a:p>
        </p:txBody>
      </p:sp>
      <p:pic>
        <p:nvPicPr>
          <p:cNvPr id="5" name="Picture 4">
            <a:extLst>
              <a:ext uri="{FF2B5EF4-FFF2-40B4-BE49-F238E27FC236}">
                <a16:creationId xmlns:a16="http://schemas.microsoft.com/office/drawing/2014/main" id="{6394C052-2C1A-1B93-0AD8-6E23EAE8C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Tree>
    <p:extLst>
      <p:ext uri="{BB962C8B-B14F-4D97-AF65-F5344CB8AC3E}">
        <p14:creationId xmlns:p14="http://schemas.microsoft.com/office/powerpoint/2010/main" val="3566022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9F0D1-B809-423A-BE98-D65AA944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22415" cy="5065486"/>
          </a:xfrm>
          <a:prstGeom prst="rect">
            <a:avLst/>
          </a:prstGeom>
        </p:spPr>
      </p:pic>
      <p:pic>
        <p:nvPicPr>
          <p:cNvPr id="7" name="Picture 6">
            <a:extLst>
              <a:ext uri="{FF2B5EF4-FFF2-40B4-BE49-F238E27FC236}">
                <a16:creationId xmlns:a16="http://schemas.microsoft.com/office/drawing/2014/main" id="{DAB3FF30-E89C-4D9C-BB9B-29D044FFB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243262"/>
            <a:ext cx="12192000" cy="491117"/>
          </a:xfrm>
          <a:prstGeom prst="rect">
            <a:avLst/>
          </a:prstGeom>
        </p:spPr>
      </p:pic>
      <p:sp>
        <p:nvSpPr>
          <p:cNvPr id="11" name="TextBox 10">
            <a:extLst>
              <a:ext uri="{FF2B5EF4-FFF2-40B4-BE49-F238E27FC236}">
                <a16:creationId xmlns:a16="http://schemas.microsoft.com/office/drawing/2014/main" id="{1EFFF8E6-40BB-483A-8E57-CE927472BD21}"/>
              </a:ext>
            </a:extLst>
          </p:cNvPr>
          <p:cNvSpPr txBox="1"/>
          <p:nvPr/>
        </p:nvSpPr>
        <p:spPr>
          <a:xfrm>
            <a:off x="457198" y="449942"/>
            <a:ext cx="3187701" cy="1200329"/>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OUR</a:t>
            </a:r>
          </a:p>
          <a:p>
            <a:r>
              <a:rPr lang="en-US" sz="3600" dirty="0">
                <a:solidFill>
                  <a:srgbClr val="216A94"/>
                </a:solidFill>
                <a:latin typeface="Montserrat SemiBold" panose="00000700000000000000" pitchFamily="2" charset="0"/>
              </a:rPr>
              <a:t>VALUE</a:t>
            </a:r>
            <a:endParaRPr lang="en-PK" sz="3600" dirty="0">
              <a:solidFill>
                <a:srgbClr val="216A94"/>
              </a:solidFill>
              <a:latin typeface="Montserrat SemiBold" panose="00000700000000000000" pitchFamily="2" charset="0"/>
            </a:endParaRPr>
          </a:p>
        </p:txBody>
      </p:sp>
      <p:sp>
        <p:nvSpPr>
          <p:cNvPr id="18" name="TextBox 17">
            <a:extLst>
              <a:ext uri="{FF2B5EF4-FFF2-40B4-BE49-F238E27FC236}">
                <a16:creationId xmlns:a16="http://schemas.microsoft.com/office/drawing/2014/main" id="{A2509E0E-EC50-49B9-9CE3-4F6BBA01AA71}"/>
              </a:ext>
            </a:extLst>
          </p:cNvPr>
          <p:cNvSpPr txBox="1"/>
          <p:nvPr/>
        </p:nvSpPr>
        <p:spPr>
          <a:xfrm>
            <a:off x="457198" y="2221040"/>
            <a:ext cx="3187701" cy="646331"/>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Networking and</a:t>
            </a:r>
          </a:p>
          <a:p>
            <a:r>
              <a:rPr lang="en-US" dirty="0">
                <a:solidFill>
                  <a:srgbClr val="216A94"/>
                </a:solidFill>
                <a:latin typeface="Montserrat SemiBold" panose="00000700000000000000" pitchFamily="2" charset="0"/>
              </a:rPr>
              <a:t>Relationships</a:t>
            </a:r>
            <a:endParaRPr lang="en-PK" dirty="0">
              <a:solidFill>
                <a:srgbClr val="216A94"/>
              </a:solidFill>
              <a:latin typeface="Montserrat SemiBold" panose="00000700000000000000" pitchFamily="2" charset="0"/>
            </a:endParaRPr>
          </a:p>
        </p:txBody>
      </p:sp>
      <p:sp>
        <p:nvSpPr>
          <p:cNvPr id="19" name="TextBox 18">
            <a:extLst>
              <a:ext uri="{FF2B5EF4-FFF2-40B4-BE49-F238E27FC236}">
                <a16:creationId xmlns:a16="http://schemas.microsoft.com/office/drawing/2014/main" id="{4CA0EC51-88A3-4412-8324-F09607B99D6C}"/>
              </a:ext>
            </a:extLst>
          </p:cNvPr>
          <p:cNvSpPr txBox="1"/>
          <p:nvPr/>
        </p:nvSpPr>
        <p:spPr>
          <a:xfrm>
            <a:off x="457198" y="2868879"/>
            <a:ext cx="3547194" cy="892552"/>
          </a:xfrm>
          <a:prstGeom prst="rect">
            <a:avLst/>
          </a:prstGeom>
          <a:noFill/>
        </p:spPr>
        <p:txBody>
          <a:bodyPr wrap="square" rtlCol="0">
            <a:spAutoFit/>
          </a:bodyPr>
          <a:lstStyle/>
          <a:p>
            <a:r>
              <a:rPr lang="en-US" sz="1300" dirty="0">
                <a:latin typeface="Montserrat Medium" panose="00000600000000000000" pitchFamily="2" charset="0"/>
              </a:rPr>
              <a:t>At Nibe we provide highly professional network and business understanding to key decision makers in many industries </a:t>
            </a:r>
          </a:p>
        </p:txBody>
      </p:sp>
      <p:sp>
        <p:nvSpPr>
          <p:cNvPr id="23" name="TextBox 22">
            <a:extLst>
              <a:ext uri="{FF2B5EF4-FFF2-40B4-BE49-F238E27FC236}">
                <a16:creationId xmlns:a16="http://schemas.microsoft.com/office/drawing/2014/main" id="{1D9BBFC0-71CF-4BB5-9001-0E4965BFFDFA}"/>
              </a:ext>
            </a:extLst>
          </p:cNvPr>
          <p:cNvSpPr txBox="1"/>
          <p:nvPr/>
        </p:nvSpPr>
        <p:spPr>
          <a:xfrm>
            <a:off x="457198" y="4295738"/>
            <a:ext cx="3187701"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Business Intelligence</a:t>
            </a:r>
            <a:endParaRPr lang="en-PK" dirty="0">
              <a:solidFill>
                <a:srgbClr val="216A94"/>
              </a:solidFill>
              <a:latin typeface="Montserrat SemiBold" panose="00000700000000000000" pitchFamily="2" charset="0"/>
            </a:endParaRPr>
          </a:p>
        </p:txBody>
      </p:sp>
      <p:sp>
        <p:nvSpPr>
          <p:cNvPr id="24" name="TextBox 23">
            <a:extLst>
              <a:ext uri="{FF2B5EF4-FFF2-40B4-BE49-F238E27FC236}">
                <a16:creationId xmlns:a16="http://schemas.microsoft.com/office/drawing/2014/main" id="{6C540916-64FC-4191-91F5-571C24FE573A}"/>
              </a:ext>
            </a:extLst>
          </p:cNvPr>
          <p:cNvSpPr txBox="1"/>
          <p:nvPr/>
        </p:nvSpPr>
        <p:spPr>
          <a:xfrm>
            <a:off x="457198" y="4646879"/>
            <a:ext cx="3547194" cy="692497"/>
          </a:xfrm>
          <a:prstGeom prst="rect">
            <a:avLst/>
          </a:prstGeom>
          <a:noFill/>
        </p:spPr>
        <p:txBody>
          <a:bodyPr wrap="square" rtlCol="0">
            <a:spAutoFit/>
          </a:bodyPr>
          <a:lstStyle/>
          <a:p>
            <a:r>
              <a:rPr lang="en-US" sz="1300" dirty="0">
                <a:latin typeface="Montserrat Medium" panose="00000600000000000000" pitchFamily="2" charset="0"/>
              </a:rPr>
              <a:t>We bring added value to our partners through business intelligence and market understanding </a:t>
            </a:r>
          </a:p>
        </p:txBody>
      </p:sp>
      <p:pic>
        <p:nvPicPr>
          <p:cNvPr id="2" name="Graphic 1">
            <a:extLst>
              <a:ext uri="{FF2B5EF4-FFF2-40B4-BE49-F238E27FC236}">
                <a16:creationId xmlns:a16="http://schemas.microsoft.com/office/drawing/2014/main" id="{B47AB2D4-86D5-4D67-AE5A-BC6509BA2BF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1207" y="1812924"/>
            <a:ext cx="2819400" cy="3700463"/>
          </a:xfrm>
          <a:prstGeom prst="rect">
            <a:avLst/>
          </a:prstGeom>
        </p:spPr>
      </p:pic>
      <p:sp>
        <p:nvSpPr>
          <p:cNvPr id="30" name="TextBox 29">
            <a:extLst>
              <a:ext uri="{FF2B5EF4-FFF2-40B4-BE49-F238E27FC236}">
                <a16:creationId xmlns:a16="http://schemas.microsoft.com/office/drawing/2014/main" id="{C1C9A499-1F6E-4BEA-9579-21E0543C42AF}"/>
              </a:ext>
            </a:extLst>
          </p:cNvPr>
          <p:cNvSpPr txBox="1"/>
          <p:nvPr/>
        </p:nvSpPr>
        <p:spPr>
          <a:xfrm>
            <a:off x="7670798" y="2221040"/>
            <a:ext cx="3187701"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Advisory</a:t>
            </a:r>
            <a:endParaRPr lang="en-PK" dirty="0">
              <a:solidFill>
                <a:srgbClr val="216A94"/>
              </a:solidFill>
              <a:latin typeface="Montserrat SemiBold" panose="00000700000000000000" pitchFamily="2" charset="0"/>
            </a:endParaRPr>
          </a:p>
        </p:txBody>
      </p:sp>
      <p:sp>
        <p:nvSpPr>
          <p:cNvPr id="31" name="TextBox 30">
            <a:extLst>
              <a:ext uri="{FF2B5EF4-FFF2-40B4-BE49-F238E27FC236}">
                <a16:creationId xmlns:a16="http://schemas.microsoft.com/office/drawing/2014/main" id="{A1EB45B4-8F9B-4407-805F-FD96CD530BBE}"/>
              </a:ext>
            </a:extLst>
          </p:cNvPr>
          <p:cNvSpPr txBox="1"/>
          <p:nvPr/>
        </p:nvSpPr>
        <p:spPr>
          <a:xfrm>
            <a:off x="7670798" y="2590372"/>
            <a:ext cx="3547194" cy="492443"/>
          </a:xfrm>
          <a:prstGeom prst="rect">
            <a:avLst/>
          </a:prstGeom>
          <a:noFill/>
        </p:spPr>
        <p:txBody>
          <a:bodyPr wrap="square" rtlCol="0">
            <a:spAutoFit/>
          </a:bodyPr>
          <a:lstStyle/>
          <a:p>
            <a:r>
              <a:rPr lang="en-US" sz="1300" dirty="0">
                <a:latin typeface="Montserrat Medium" panose="00000600000000000000" pitchFamily="2" charset="0"/>
              </a:rPr>
              <a:t>We provide go to market advisory and  best legal and logistic opinions </a:t>
            </a:r>
          </a:p>
        </p:txBody>
      </p:sp>
      <p:sp>
        <p:nvSpPr>
          <p:cNvPr id="32" name="TextBox 31">
            <a:extLst>
              <a:ext uri="{FF2B5EF4-FFF2-40B4-BE49-F238E27FC236}">
                <a16:creationId xmlns:a16="http://schemas.microsoft.com/office/drawing/2014/main" id="{26E56C9B-18E8-4BBA-BCBD-E15C22293AC5}"/>
              </a:ext>
            </a:extLst>
          </p:cNvPr>
          <p:cNvSpPr txBox="1"/>
          <p:nvPr/>
        </p:nvSpPr>
        <p:spPr>
          <a:xfrm>
            <a:off x="7670798" y="4211253"/>
            <a:ext cx="3187701" cy="369332"/>
          </a:xfrm>
          <a:prstGeom prst="rect">
            <a:avLst/>
          </a:prstGeom>
          <a:noFill/>
        </p:spPr>
        <p:txBody>
          <a:bodyPr wrap="square" rtlCol="0">
            <a:spAutoFit/>
          </a:bodyPr>
          <a:lstStyle/>
          <a:p>
            <a:r>
              <a:rPr lang="en-US" dirty="0">
                <a:solidFill>
                  <a:srgbClr val="216A94"/>
                </a:solidFill>
                <a:latin typeface="Montserrat SemiBold" panose="00000700000000000000" pitchFamily="2" charset="0"/>
              </a:rPr>
              <a:t>Return on Investment</a:t>
            </a:r>
            <a:endParaRPr lang="en-PK" dirty="0">
              <a:solidFill>
                <a:srgbClr val="216A94"/>
              </a:solidFill>
              <a:latin typeface="Montserrat SemiBold" panose="00000700000000000000" pitchFamily="2" charset="0"/>
            </a:endParaRPr>
          </a:p>
        </p:txBody>
      </p:sp>
      <p:sp>
        <p:nvSpPr>
          <p:cNvPr id="33" name="TextBox 32">
            <a:extLst>
              <a:ext uri="{FF2B5EF4-FFF2-40B4-BE49-F238E27FC236}">
                <a16:creationId xmlns:a16="http://schemas.microsoft.com/office/drawing/2014/main" id="{9637C74F-A37D-4F2E-B871-FA6B177BE59A}"/>
              </a:ext>
            </a:extLst>
          </p:cNvPr>
          <p:cNvSpPr txBox="1"/>
          <p:nvPr/>
        </p:nvSpPr>
        <p:spPr>
          <a:xfrm>
            <a:off x="7670798" y="4562394"/>
            <a:ext cx="3547194" cy="892552"/>
          </a:xfrm>
          <a:prstGeom prst="rect">
            <a:avLst/>
          </a:prstGeom>
          <a:noFill/>
        </p:spPr>
        <p:txBody>
          <a:bodyPr wrap="square" rtlCol="0">
            <a:spAutoFit/>
          </a:bodyPr>
          <a:lstStyle/>
          <a:p>
            <a:r>
              <a:rPr lang="en-US" sz="1300" dirty="0">
                <a:latin typeface="Montserrat Medium" panose="00000600000000000000" pitchFamily="2" charset="0"/>
              </a:rPr>
              <a:t>We provide our partners with value for money consultation and </a:t>
            </a:r>
            <a:r>
              <a:rPr lang="en-US" sz="1300" dirty="0" err="1">
                <a:latin typeface="Montserrat Medium" panose="00000600000000000000" pitchFamily="2" charset="0"/>
              </a:rPr>
              <a:t>and</a:t>
            </a:r>
            <a:r>
              <a:rPr lang="en-US" sz="1300" dirty="0">
                <a:latin typeface="Montserrat Medium" panose="00000600000000000000" pitchFamily="2" charset="0"/>
              </a:rPr>
              <a:t> the best return on investment for go to market decisions</a:t>
            </a:r>
          </a:p>
        </p:txBody>
      </p:sp>
    </p:spTree>
    <p:extLst>
      <p:ext uri="{BB962C8B-B14F-4D97-AF65-F5344CB8AC3E}">
        <p14:creationId xmlns:p14="http://schemas.microsoft.com/office/powerpoint/2010/main" val="3945674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29F97-7ECC-4F69-B699-235FDBE36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6" name="Picture 5">
            <a:extLst>
              <a:ext uri="{FF2B5EF4-FFF2-40B4-BE49-F238E27FC236}">
                <a16:creationId xmlns:a16="http://schemas.microsoft.com/office/drawing/2014/main" id="{D2C2627E-BE9F-4ADE-8358-819925F5D6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6226935"/>
            <a:ext cx="12192001" cy="491117"/>
          </a:xfrm>
          <a:prstGeom prst="rect">
            <a:avLst/>
          </a:prstGeom>
        </p:spPr>
      </p:pic>
      <p:sp>
        <p:nvSpPr>
          <p:cNvPr id="35" name="TextBox 34">
            <a:extLst>
              <a:ext uri="{FF2B5EF4-FFF2-40B4-BE49-F238E27FC236}">
                <a16:creationId xmlns:a16="http://schemas.microsoft.com/office/drawing/2014/main" id="{FFAD40AC-6F42-42B1-B608-CA2B7E488209}"/>
              </a:ext>
            </a:extLst>
          </p:cNvPr>
          <p:cNvSpPr txBox="1"/>
          <p:nvPr/>
        </p:nvSpPr>
        <p:spPr>
          <a:xfrm>
            <a:off x="457198" y="449942"/>
            <a:ext cx="3187701" cy="646331"/>
          </a:xfrm>
          <a:prstGeom prst="rect">
            <a:avLst/>
          </a:prstGeom>
          <a:noFill/>
        </p:spPr>
        <p:txBody>
          <a:bodyPr wrap="square" rtlCol="0">
            <a:spAutoFit/>
          </a:bodyPr>
          <a:lstStyle/>
          <a:p>
            <a:r>
              <a:rPr lang="en-US" sz="3600" dirty="0">
                <a:solidFill>
                  <a:schemeClr val="accent5"/>
                </a:solidFill>
                <a:latin typeface="Montserrat SemiBold" panose="00000700000000000000" pitchFamily="2" charset="0"/>
              </a:rPr>
              <a:t>WHY NIBE?</a:t>
            </a:r>
            <a:endParaRPr lang="en-PK" sz="3600" dirty="0">
              <a:solidFill>
                <a:srgbClr val="216A94"/>
              </a:solidFill>
              <a:latin typeface="Montserrat SemiBold" panose="00000700000000000000" pitchFamily="2" charset="0"/>
            </a:endParaRPr>
          </a:p>
        </p:txBody>
      </p:sp>
      <p:grpSp>
        <p:nvGrpSpPr>
          <p:cNvPr id="16" name="Group 15">
            <a:extLst>
              <a:ext uri="{FF2B5EF4-FFF2-40B4-BE49-F238E27FC236}">
                <a16:creationId xmlns:a16="http://schemas.microsoft.com/office/drawing/2014/main" id="{B2222790-CE38-4F62-9883-DF5F333DC747}"/>
              </a:ext>
            </a:extLst>
          </p:cNvPr>
          <p:cNvGrpSpPr/>
          <p:nvPr/>
        </p:nvGrpSpPr>
        <p:grpSpPr>
          <a:xfrm>
            <a:off x="597718" y="1777113"/>
            <a:ext cx="10996563" cy="3848987"/>
            <a:chOff x="1064258" y="1916813"/>
            <a:chExt cx="9672320" cy="3385479"/>
          </a:xfrm>
        </p:grpSpPr>
        <p:pic>
          <p:nvPicPr>
            <p:cNvPr id="9" name="Picture 8">
              <a:extLst>
                <a:ext uri="{FF2B5EF4-FFF2-40B4-BE49-F238E27FC236}">
                  <a16:creationId xmlns:a16="http://schemas.microsoft.com/office/drawing/2014/main" id="{6F7290E9-F9E6-42C0-898C-362723C72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258" y="1916813"/>
              <a:ext cx="2161541" cy="3385479"/>
            </a:xfrm>
            <a:prstGeom prst="rect">
              <a:avLst/>
            </a:prstGeom>
          </p:spPr>
        </p:pic>
        <p:pic>
          <p:nvPicPr>
            <p:cNvPr id="21" name="Picture 20">
              <a:extLst>
                <a:ext uri="{FF2B5EF4-FFF2-40B4-BE49-F238E27FC236}">
                  <a16:creationId xmlns:a16="http://schemas.microsoft.com/office/drawing/2014/main" id="{589F30EF-0474-4F17-82A9-939094FA9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158" y="1916813"/>
              <a:ext cx="2161541" cy="3385479"/>
            </a:xfrm>
            <a:prstGeom prst="rect">
              <a:avLst/>
            </a:prstGeom>
          </p:spPr>
        </p:pic>
        <p:sp>
          <p:nvSpPr>
            <p:cNvPr id="20" name="TextBox 19">
              <a:extLst>
                <a:ext uri="{FF2B5EF4-FFF2-40B4-BE49-F238E27FC236}">
                  <a16:creationId xmlns:a16="http://schemas.microsoft.com/office/drawing/2014/main" id="{387A7F0D-6DCD-49AB-86E6-E275721B94D0}"/>
                </a:ext>
              </a:extLst>
            </p:cNvPr>
            <p:cNvSpPr txBox="1"/>
            <p:nvPr/>
          </p:nvSpPr>
          <p:spPr>
            <a:xfrm>
              <a:off x="1452877" y="2944067"/>
              <a:ext cx="1511301" cy="338554"/>
            </a:xfrm>
            <a:prstGeom prst="rect">
              <a:avLst/>
            </a:prstGeom>
            <a:noFill/>
          </p:spPr>
          <p:txBody>
            <a:bodyPr wrap="square" rtlCol="0">
              <a:spAutoFit/>
            </a:bodyPr>
            <a:lstStyle/>
            <a:p>
              <a:r>
                <a:rPr lang="en-US" sz="1600" dirty="0">
                  <a:solidFill>
                    <a:schemeClr val="bg1"/>
                  </a:solidFill>
                  <a:latin typeface="Montserrat SemiBold" panose="00000700000000000000" pitchFamily="2" charset="0"/>
                </a:rPr>
                <a:t>Relationship</a:t>
              </a:r>
              <a:endParaRPr lang="en-PK" sz="1600" dirty="0">
                <a:solidFill>
                  <a:schemeClr val="bg1"/>
                </a:solidFill>
                <a:latin typeface="Montserrat SemiBold" panose="00000700000000000000" pitchFamily="2" charset="0"/>
              </a:endParaRPr>
            </a:p>
          </p:txBody>
        </p:sp>
        <p:sp>
          <p:nvSpPr>
            <p:cNvPr id="22" name="TextBox 21">
              <a:extLst>
                <a:ext uri="{FF2B5EF4-FFF2-40B4-BE49-F238E27FC236}">
                  <a16:creationId xmlns:a16="http://schemas.microsoft.com/office/drawing/2014/main" id="{E95F4505-345B-422A-9133-F2C298F7ED40}"/>
                </a:ext>
              </a:extLst>
            </p:cNvPr>
            <p:cNvSpPr txBox="1"/>
            <p:nvPr/>
          </p:nvSpPr>
          <p:spPr>
            <a:xfrm>
              <a:off x="1341116" y="3337375"/>
              <a:ext cx="1607823" cy="1600438"/>
            </a:xfrm>
            <a:prstGeom prst="rect">
              <a:avLst/>
            </a:prstGeom>
            <a:noFill/>
          </p:spPr>
          <p:txBody>
            <a:bodyPr wrap="square" rtlCol="0">
              <a:spAutoFit/>
            </a:bodyPr>
            <a:lstStyle/>
            <a:p>
              <a:pPr algn="ctr"/>
              <a:r>
                <a:rPr lang="en-US" sz="1400" dirty="0">
                  <a:solidFill>
                    <a:schemeClr val="bg1"/>
                  </a:solidFill>
                  <a:latin typeface="Montserrat Medium" panose="00000600000000000000" pitchFamily="2" charset="0"/>
                </a:rPr>
                <a:t>Provide our partners with long term relationship  utilizing our 40 years plus of experience </a:t>
              </a:r>
            </a:p>
          </p:txBody>
        </p:sp>
        <p:sp>
          <p:nvSpPr>
            <p:cNvPr id="25" name="TextBox 24">
              <a:extLst>
                <a:ext uri="{FF2B5EF4-FFF2-40B4-BE49-F238E27FC236}">
                  <a16:creationId xmlns:a16="http://schemas.microsoft.com/office/drawing/2014/main" id="{EE64752A-6E17-4907-B3BF-C907AE874DB6}"/>
                </a:ext>
              </a:extLst>
            </p:cNvPr>
            <p:cNvSpPr txBox="1"/>
            <p:nvPr/>
          </p:nvSpPr>
          <p:spPr>
            <a:xfrm>
              <a:off x="3695699" y="2944067"/>
              <a:ext cx="2087879" cy="338554"/>
            </a:xfrm>
            <a:prstGeom prst="rect">
              <a:avLst/>
            </a:prstGeom>
            <a:noFill/>
          </p:spPr>
          <p:txBody>
            <a:bodyPr wrap="square" rtlCol="0">
              <a:spAutoFit/>
            </a:bodyPr>
            <a:lstStyle/>
            <a:p>
              <a:r>
                <a:rPr lang="en-US" sz="1600" dirty="0">
                  <a:solidFill>
                    <a:schemeClr val="accent5">
                      <a:lumMod val="60000"/>
                      <a:lumOff val="40000"/>
                    </a:schemeClr>
                  </a:solidFill>
                  <a:latin typeface="Montserrat SemiBold" panose="00000700000000000000" pitchFamily="2" charset="0"/>
                </a:rPr>
                <a:t>Value for money</a:t>
              </a:r>
              <a:endParaRPr lang="en-PK" sz="1600" dirty="0">
                <a:solidFill>
                  <a:schemeClr val="accent5">
                    <a:lumMod val="60000"/>
                    <a:lumOff val="40000"/>
                  </a:schemeClr>
                </a:solidFill>
                <a:latin typeface="Montserrat SemiBold" panose="00000700000000000000" pitchFamily="2" charset="0"/>
              </a:endParaRPr>
            </a:p>
          </p:txBody>
        </p:sp>
        <p:sp>
          <p:nvSpPr>
            <p:cNvPr id="26" name="TextBox 25">
              <a:extLst>
                <a:ext uri="{FF2B5EF4-FFF2-40B4-BE49-F238E27FC236}">
                  <a16:creationId xmlns:a16="http://schemas.microsoft.com/office/drawing/2014/main" id="{A64A93E4-39C4-46CD-A1E4-8B27EAD2F2E2}"/>
                </a:ext>
              </a:extLst>
            </p:cNvPr>
            <p:cNvSpPr txBox="1"/>
            <p:nvPr/>
          </p:nvSpPr>
          <p:spPr>
            <a:xfrm>
              <a:off x="3747766" y="3337375"/>
              <a:ext cx="1757684" cy="1600438"/>
            </a:xfrm>
            <a:prstGeom prst="rect">
              <a:avLst/>
            </a:prstGeom>
            <a:noFill/>
          </p:spPr>
          <p:txBody>
            <a:bodyPr wrap="square" rtlCol="0">
              <a:spAutoFit/>
            </a:bodyPr>
            <a:lstStyle/>
            <a:p>
              <a:pPr algn="ctr"/>
              <a:r>
                <a:rPr lang="en-US" sz="1400" dirty="0">
                  <a:solidFill>
                    <a:schemeClr val="bg1"/>
                  </a:solidFill>
                  <a:latin typeface="Montserrat Medium" panose="00000600000000000000" pitchFamily="2" charset="0"/>
                </a:rPr>
                <a:t>We provide value for money for our partners and looking for both partners best business model. </a:t>
              </a:r>
            </a:p>
          </p:txBody>
        </p:sp>
        <p:sp>
          <p:nvSpPr>
            <p:cNvPr id="27" name="TextBox 26">
              <a:extLst>
                <a:ext uri="{FF2B5EF4-FFF2-40B4-BE49-F238E27FC236}">
                  <a16:creationId xmlns:a16="http://schemas.microsoft.com/office/drawing/2014/main" id="{268D2E14-8E9B-48EF-890A-FEFB8139D471}"/>
                </a:ext>
              </a:extLst>
            </p:cNvPr>
            <p:cNvSpPr txBox="1"/>
            <p:nvPr/>
          </p:nvSpPr>
          <p:spPr>
            <a:xfrm>
              <a:off x="6576052" y="2944067"/>
              <a:ext cx="1511301" cy="338554"/>
            </a:xfrm>
            <a:prstGeom prst="rect">
              <a:avLst/>
            </a:prstGeom>
            <a:noFill/>
          </p:spPr>
          <p:txBody>
            <a:bodyPr wrap="square" rtlCol="0">
              <a:spAutoFit/>
            </a:bodyPr>
            <a:lstStyle/>
            <a:p>
              <a:r>
                <a:rPr lang="en-US" sz="1600" dirty="0">
                  <a:solidFill>
                    <a:schemeClr val="bg1"/>
                  </a:solidFill>
                  <a:latin typeface="Montserrat SemiBold" panose="00000700000000000000" pitchFamily="2" charset="0"/>
                </a:rPr>
                <a:t>Excellence</a:t>
              </a:r>
              <a:endParaRPr lang="en-PK" sz="1600" dirty="0">
                <a:solidFill>
                  <a:schemeClr val="bg1"/>
                </a:solidFill>
                <a:latin typeface="Montserrat SemiBold" panose="00000700000000000000" pitchFamily="2" charset="0"/>
              </a:endParaRPr>
            </a:p>
          </p:txBody>
        </p:sp>
        <p:sp>
          <p:nvSpPr>
            <p:cNvPr id="28" name="TextBox 27">
              <a:extLst>
                <a:ext uri="{FF2B5EF4-FFF2-40B4-BE49-F238E27FC236}">
                  <a16:creationId xmlns:a16="http://schemas.microsoft.com/office/drawing/2014/main" id="{6783974E-8C5F-414C-A46B-9418C803F4B6}"/>
                </a:ext>
              </a:extLst>
            </p:cNvPr>
            <p:cNvSpPr txBox="1"/>
            <p:nvPr/>
          </p:nvSpPr>
          <p:spPr>
            <a:xfrm>
              <a:off x="6438891" y="3337375"/>
              <a:ext cx="1607823" cy="1169551"/>
            </a:xfrm>
            <a:prstGeom prst="rect">
              <a:avLst/>
            </a:prstGeom>
            <a:noFill/>
          </p:spPr>
          <p:txBody>
            <a:bodyPr wrap="square" rtlCol="0">
              <a:spAutoFit/>
            </a:bodyPr>
            <a:lstStyle/>
            <a:p>
              <a:pPr algn="ctr"/>
              <a:r>
                <a:rPr lang="en-US" sz="1400" dirty="0">
                  <a:solidFill>
                    <a:schemeClr val="bg1"/>
                  </a:solidFill>
                  <a:latin typeface="Montserrat Medium" panose="00000600000000000000" pitchFamily="2" charset="0"/>
                </a:rPr>
                <a:t>We provide excellence and high professionalism in our services </a:t>
              </a:r>
            </a:p>
          </p:txBody>
        </p:sp>
        <p:sp>
          <p:nvSpPr>
            <p:cNvPr id="29" name="TextBox 28">
              <a:extLst>
                <a:ext uri="{FF2B5EF4-FFF2-40B4-BE49-F238E27FC236}">
                  <a16:creationId xmlns:a16="http://schemas.microsoft.com/office/drawing/2014/main" id="{47619C15-1B4E-4CC1-900F-D0446FD4B931}"/>
                </a:ext>
              </a:extLst>
            </p:cNvPr>
            <p:cNvSpPr txBox="1"/>
            <p:nvPr/>
          </p:nvSpPr>
          <p:spPr>
            <a:xfrm>
              <a:off x="9225277" y="2944067"/>
              <a:ext cx="1511301" cy="338554"/>
            </a:xfrm>
            <a:prstGeom prst="rect">
              <a:avLst/>
            </a:prstGeom>
            <a:noFill/>
          </p:spPr>
          <p:txBody>
            <a:bodyPr wrap="square" rtlCol="0">
              <a:spAutoFit/>
            </a:bodyPr>
            <a:lstStyle/>
            <a:p>
              <a:r>
                <a:rPr lang="en-US" sz="1600" dirty="0">
                  <a:solidFill>
                    <a:schemeClr val="accent5">
                      <a:lumMod val="60000"/>
                      <a:lumOff val="40000"/>
                    </a:schemeClr>
                  </a:solidFill>
                  <a:latin typeface="Montserrat SemiBold" panose="00000700000000000000" pitchFamily="2" charset="0"/>
                </a:rPr>
                <a:t>Integrity</a:t>
              </a:r>
              <a:endParaRPr lang="en-PK" sz="1600" dirty="0">
                <a:solidFill>
                  <a:schemeClr val="accent5">
                    <a:lumMod val="60000"/>
                    <a:lumOff val="40000"/>
                  </a:schemeClr>
                </a:solidFill>
                <a:latin typeface="Montserrat SemiBold" panose="00000700000000000000" pitchFamily="2" charset="0"/>
              </a:endParaRPr>
            </a:p>
          </p:txBody>
        </p:sp>
        <p:sp>
          <p:nvSpPr>
            <p:cNvPr id="34" name="TextBox 33">
              <a:extLst>
                <a:ext uri="{FF2B5EF4-FFF2-40B4-BE49-F238E27FC236}">
                  <a16:creationId xmlns:a16="http://schemas.microsoft.com/office/drawing/2014/main" id="{DFF386FD-2E26-4FE4-A016-8063012EB0FD}"/>
                </a:ext>
              </a:extLst>
            </p:cNvPr>
            <p:cNvSpPr txBox="1"/>
            <p:nvPr/>
          </p:nvSpPr>
          <p:spPr>
            <a:xfrm>
              <a:off x="8935716" y="3337375"/>
              <a:ext cx="1607823" cy="954107"/>
            </a:xfrm>
            <a:prstGeom prst="rect">
              <a:avLst/>
            </a:prstGeom>
            <a:noFill/>
          </p:spPr>
          <p:txBody>
            <a:bodyPr wrap="square" rtlCol="0">
              <a:spAutoFit/>
            </a:bodyPr>
            <a:lstStyle/>
            <a:p>
              <a:pPr algn="ctr"/>
              <a:r>
                <a:rPr lang="en-US" sz="1400" dirty="0">
                  <a:solidFill>
                    <a:schemeClr val="bg1"/>
                  </a:solidFill>
                  <a:latin typeface="Montserrat Medium" panose="00000600000000000000" pitchFamily="2" charset="0"/>
                </a:rPr>
                <a:t>All our work in done with integrity and confidentiality. </a:t>
              </a:r>
            </a:p>
          </p:txBody>
        </p:sp>
        <p:pic>
          <p:nvPicPr>
            <p:cNvPr id="12" name="Graphic 11">
              <a:extLst>
                <a:ext uri="{FF2B5EF4-FFF2-40B4-BE49-F238E27FC236}">
                  <a16:creationId xmlns:a16="http://schemas.microsoft.com/office/drawing/2014/main" id="{DA821033-A8F6-4326-9EC6-8E65EB8D8EA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859266" y="2123527"/>
              <a:ext cx="705512" cy="705512"/>
            </a:xfrm>
            <a:prstGeom prst="rect">
              <a:avLst/>
            </a:prstGeom>
          </p:spPr>
        </p:pic>
        <p:pic>
          <p:nvPicPr>
            <p:cNvPr id="13" name="Graphic 12">
              <a:extLst>
                <a:ext uri="{FF2B5EF4-FFF2-40B4-BE49-F238E27FC236}">
                  <a16:creationId xmlns:a16="http://schemas.microsoft.com/office/drawing/2014/main" id="{38198E88-CDC4-4D59-8C1F-1FD42D64AA4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264335" y="2075342"/>
              <a:ext cx="803275" cy="782136"/>
            </a:xfrm>
            <a:prstGeom prst="rect">
              <a:avLst/>
            </a:prstGeom>
          </p:spPr>
        </p:pic>
        <p:pic>
          <p:nvPicPr>
            <p:cNvPr id="14" name="Graphic 13">
              <a:extLst>
                <a:ext uri="{FF2B5EF4-FFF2-40B4-BE49-F238E27FC236}">
                  <a16:creationId xmlns:a16="http://schemas.microsoft.com/office/drawing/2014/main" id="{59247D32-1DF7-44EF-BCEB-21A0D7731338}"/>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306247" y="2148701"/>
              <a:ext cx="874368" cy="621773"/>
            </a:xfrm>
            <a:prstGeom prst="rect">
              <a:avLst/>
            </a:prstGeom>
          </p:spPr>
        </p:pic>
        <p:pic>
          <p:nvPicPr>
            <p:cNvPr id="15" name="Graphic 14">
              <a:extLst>
                <a:ext uri="{FF2B5EF4-FFF2-40B4-BE49-F238E27FC236}">
                  <a16:creationId xmlns:a16="http://schemas.microsoft.com/office/drawing/2014/main" id="{D10F65E4-D16E-4C0B-BA61-BD7B89CC6714}"/>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878956" y="2175547"/>
              <a:ext cx="615944" cy="581725"/>
            </a:xfrm>
            <a:prstGeom prst="rect">
              <a:avLst/>
            </a:prstGeom>
          </p:spPr>
        </p:pic>
      </p:grpSp>
    </p:spTree>
    <p:extLst>
      <p:ext uri="{BB962C8B-B14F-4D97-AF65-F5344CB8AC3E}">
        <p14:creationId xmlns:p14="http://schemas.microsoft.com/office/powerpoint/2010/main" val="2524039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1461</Words>
  <Application>Microsoft Office PowerPoint</Application>
  <PresentationFormat>Widescreen</PresentationFormat>
  <Paragraphs>159</Paragraphs>
  <Slides>18</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맑은 고딕</vt:lpstr>
      <vt:lpstr>Arial</vt:lpstr>
      <vt:lpstr>Bebas</vt:lpstr>
      <vt:lpstr>Calibri</vt:lpstr>
      <vt:lpstr>Calibri Light</vt:lpstr>
      <vt:lpstr>Montserrat Alternates SemiBold</vt:lpstr>
      <vt:lpstr>Montserrat Medium</vt:lpstr>
      <vt:lpstr>Montserrat SemiBold</vt:lpstr>
      <vt:lpstr>NotoSansDisplay-SemiBold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Rehman Computer</dc:creator>
  <cp:lastModifiedBy>DELL</cp:lastModifiedBy>
  <cp:revision>96</cp:revision>
  <dcterms:created xsi:type="dcterms:W3CDTF">2023-11-17T22:17:32Z</dcterms:created>
  <dcterms:modified xsi:type="dcterms:W3CDTF">2024-04-24T18:29:12Z</dcterms:modified>
</cp:coreProperties>
</file>